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368" r:id="rId3"/>
    <p:sldId id="367" r:id="rId4"/>
    <p:sldId id="257" r:id="rId5"/>
    <p:sldId id="261" r:id="rId6"/>
    <p:sldId id="262" r:id="rId7"/>
    <p:sldId id="263" r:id="rId8"/>
    <p:sldId id="369" r:id="rId9"/>
    <p:sldId id="264" r:id="rId10"/>
    <p:sldId id="269" r:id="rId11"/>
    <p:sldId id="270" r:id="rId12"/>
    <p:sldId id="271" r:id="rId13"/>
    <p:sldId id="370" r:id="rId14"/>
    <p:sldId id="272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371" r:id="rId24"/>
    <p:sldId id="295" r:id="rId25"/>
    <p:sldId id="296" r:id="rId26"/>
    <p:sldId id="297" r:id="rId27"/>
    <p:sldId id="298" r:id="rId28"/>
    <p:sldId id="299" r:id="rId29"/>
    <p:sldId id="300" r:id="rId30"/>
    <p:sldId id="305" r:id="rId31"/>
    <p:sldId id="306" r:id="rId32"/>
    <p:sldId id="307" r:id="rId33"/>
    <p:sldId id="308" r:id="rId34"/>
    <p:sldId id="309" r:id="rId35"/>
    <p:sldId id="314" r:id="rId36"/>
    <p:sldId id="315" r:id="rId37"/>
    <p:sldId id="316" r:id="rId38"/>
    <p:sldId id="317" r:id="rId39"/>
    <p:sldId id="318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8" r:id="rId49"/>
    <p:sldId id="339" r:id="rId50"/>
    <p:sldId id="340" r:id="rId51"/>
    <p:sldId id="341" r:id="rId52"/>
    <p:sldId id="342" r:id="rId53"/>
    <p:sldId id="347" r:id="rId54"/>
    <p:sldId id="348" r:id="rId55"/>
    <p:sldId id="349" r:id="rId56"/>
    <p:sldId id="350" r:id="rId57"/>
    <p:sldId id="351" r:id="rId58"/>
    <p:sldId id="359" r:id="rId59"/>
    <p:sldId id="360" r:id="rId60"/>
    <p:sldId id="361" r:id="rId61"/>
    <p:sldId id="362" r:id="rId62"/>
    <p:sldId id="363" r:id="rId63"/>
    <p:sldId id="364" r:id="rId64"/>
    <p:sldId id="365" r:id="rId65"/>
  </p:sldIdLst>
  <p:sldSz cx="9906000" cy="6858000" type="A4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8FBA"/>
    <a:srgbClr val="253946"/>
    <a:srgbClr val="DF922E"/>
    <a:srgbClr val="C8D4DF"/>
    <a:srgbClr val="DEE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0"/>
    <p:restoredTop sz="94687"/>
  </p:normalViewPr>
  <p:slideViewPr>
    <p:cSldViewPr snapToGrid="0" snapToObjects="1">
      <p:cViewPr varScale="1">
        <p:scale>
          <a:sx n="71" d="100"/>
          <a:sy n="71" d="100"/>
        </p:scale>
        <p:origin x="10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05958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741" y="4016106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34200" y="6363662"/>
            <a:ext cx="222885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rgbClr val="568FBA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101C46E0-6EB7-504F-A79E-96B9B895EC5D}" type="datetimeFigureOut">
              <a:rPr lang="fr-FR" smtClean="0"/>
              <a:pPr/>
              <a:t>23/03/2018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0255" y="72131"/>
            <a:ext cx="2442795" cy="9112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101C46E0-6EB7-504F-A79E-96B9B895EC5D}" type="datetimeFigureOut">
              <a:rPr lang="fr-FR" smtClean="0"/>
              <a:t>23/03/2018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149F-55EE-514A-8428-FD287F48E14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101C46E0-6EB7-504F-A79E-96B9B895EC5D}" type="datetimeFigureOut">
              <a:rPr lang="fr-FR" smtClean="0"/>
              <a:t>23/03/2018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149F-55EE-514A-8428-FD287F48E14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958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149F-55EE-514A-8428-FD287F48E144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er 6"/>
          <p:cNvGrpSpPr/>
          <p:nvPr userDrawn="1"/>
        </p:nvGrpSpPr>
        <p:grpSpPr>
          <a:xfrm>
            <a:off x="161026" y="897150"/>
            <a:ext cx="9063937" cy="425569"/>
            <a:chOff x="161026" y="724620"/>
            <a:chExt cx="9063937" cy="425569"/>
          </a:xfrm>
        </p:grpSpPr>
        <p:sp>
          <p:nvSpPr>
            <p:cNvPr id="8" name="Ellipse 7"/>
            <p:cNvSpPr/>
            <p:nvPr userDrawn="1"/>
          </p:nvSpPr>
          <p:spPr>
            <a:xfrm>
              <a:off x="161026" y="724620"/>
              <a:ext cx="425569" cy="425569"/>
            </a:xfrm>
            <a:prstGeom prst="ellipse">
              <a:avLst/>
            </a:prstGeom>
            <a:noFill/>
            <a:ln w="28575">
              <a:solidFill>
                <a:srgbClr val="568F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8"/>
            <p:cNvCxnSpPr/>
            <p:nvPr userDrawn="1"/>
          </p:nvCxnSpPr>
          <p:spPr>
            <a:xfrm flipV="1">
              <a:off x="586595" y="937404"/>
              <a:ext cx="8638368" cy="1"/>
            </a:xfrm>
            <a:prstGeom prst="line">
              <a:avLst/>
            </a:prstGeom>
            <a:ln w="28575">
              <a:solidFill>
                <a:srgbClr val="568F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7328" y="6346410"/>
            <a:ext cx="1127635" cy="4206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101C46E0-6EB7-504F-A79E-96B9B895EC5D}" type="datetimeFigureOut">
              <a:rPr lang="fr-FR" smtClean="0"/>
              <a:t>23/03/2018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149F-55EE-514A-8428-FD287F48E14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101C46E0-6EB7-504F-A79E-96B9B895EC5D}" type="datetimeFigureOut">
              <a:rPr lang="fr-FR" smtClean="0"/>
              <a:t>23/03/2018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149F-55EE-514A-8428-FD287F48E14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101C46E0-6EB7-504F-A79E-96B9B895EC5D}" type="datetimeFigureOut">
              <a:rPr lang="fr-FR" smtClean="0"/>
              <a:t>23/03/2018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149F-55EE-514A-8428-FD287F48E14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101C46E0-6EB7-504F-A79E-96B9B895EC5D}" type="datetimeFigureOut">
              <a:rPr lang="fr-FR" smtClean="0"/>
              <a:t>23/03/2018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149F-55EE-514A-8428-FD287F48E14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101C46E0-6EB7-504F-A79E-96B9B895EC5D}" type="datetimeFigureOut">
              <a:rPr lang="fr-FR" smtClean="0"/>
              <a:t>23/03/2018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149F-55EE-514A-8428-FD287F48E14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101C46E0-6EB7-504F-A79E-96B9B895EC5D}" type="datetimeFigureOut">
              <a:rPr lang="fr-FR" smtClean="0"/>
              <a:t>23/03/2018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149F-55EE-514A-8428-FD287F48E14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101C46E0-6EB7-504F-A79E-96B9B895EC5D}" type="datetimeFigureOut">
              <a:rPr lang="fr-FR" smtClean="0"/>
              <a:t>23/03/2018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149F-55EE-514A-8428-FD287F48E144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181098"/>
            <a:ext cx="8543925" cy="727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425201"/>
            <a:ext cx="8543925" cy="4829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038" y="634641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68FBA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E07B149F-55EE-514A-8428-FD287F48E14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068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568FBA"/>
          </a:solidFill>
          <a:latin typeface="Avenir Book" charset="0"/>
          <a:ea typeface="Avenir Book" charset="0"/>
          <a:cs typeface="Avenir Book" charset="0"/>
        </a:defRPr>
      </a:lvl1pPr>
    </p:titleStyle>
    <p:bodyStyle>
      <a:lvl1pPr marL="314325" indent="-314325" algn="l" defTabSz="914400" rtl="0" eaLnBrk="1" latinLnBrk="0" hangingPunct="1">
        <a:lnSpc>
          <a:spcPct val="90000"/>
        </a:lnSpc>
        <a:spcBef>
          <a:spcPts val="1000"/>
        </a:spcBef>
        <a:buClr>
          <a:srgbClr val="568FBA"/>
        </a:buClr>
        <a:buSzPct val="110000"/>
        <a:buFont typeface="Courier New" charset="0"/>
        <a:buChar char="o"/>
        <a:tabLst/>
        <a:defRPr sz="2400" kern="1200">
          <a:solidFill>
            <a:srgbClr val="253946"/>
          </a:solidFill>
          <a:latin typeface="Avenir Book" charset="0"/>
          <a:ea typeface="Avenir Book" charset="0"/>
          <a:cs typeface="Avenir Book" charset="0"/>
        </a:defRPr>
      </a:lvl1pPr>
      <a:lvl2pPr marL="622300" indent="-307975" algn="l" defTabSz="914400" rtl="0" eaLnBrk="1" latinLnBrk="0" hangingPunct="1">
        <a:lnSpc>
          <a:spcPct val="90000"/>
        </a:lnSpc>
        <a:spcBef>
          <a:spcPts val="500"/>
        </a:spcBef>
        <a:buClr>
          <a:srgbClr val="568FBA"/>
        </a:buClr>
        <a:buFont typeface="Courier New" charset="0"/>
        <a:buChar char="o"/>
        <a:tabLst/>
        <a:defRPr sz="2000" kern="1200">
          <a:solidFill>
            <a:srgbClr val="253946"/>
          </a:solidFill>
          <a:latin typeface="Avenir Book" charset="0"/>
          <a:ea typeface="Avenir Book" charset="0"/>
          <a:cs typeface="Avenir Book" charset="0"/>
        </a:defRPr>
      </a:lvl2pPr>
      <a:lvl3pPr marL="892175" indent="-223838" algn="l" defTabSz="914400" rtl="0" eaLnBrk="1" latinLnBrk="0" hangingPunct="1">
        <a:lnSpc>
          <a:spcPct val="90000"/>
        </a:lnSpc>
        <a:spcBef>
          <a:spcPts val="500"/>
        </a:spcBef>
        <a:buClr>
          <a:srgbClr val="253946"/>
        </a:buClr>
        <a:buSzPct val="110000"/>
        <a:buFont typeface="Courier New" charset="0"/>
        <a:buChar char="o"/>
        <a:tabLst/>
        <a:defRPr sz="1800" kern="1200">
          <a:solidFill>
            <a:srgbClr val="253946"/>
          </a:solidFill>
          <a:latin typeface="Avenir Book" charset="0"/>
          <a:ea typeface="Avenir Book" charset="0"/>
          <a:cs typeface="Avenir Book" charset="0"/>
        </a:defRPr>
      </a:lvl3pPr>
      <a:lvl4pPr marL="1114425" indent="-177800" algn="l" defTabSz="914400" rtl="0" eaLnBrk="1" latinLnBrk="0" hangingPunct="1">
        <a:lnSpc>
          <a:spcPct val="90000"/>
        </a:lnSpc>
        <a:spcBef>
          <a:spcPts val="500"/>
        </a:spcBef>
        <a:buClr>
          <a:srgbClr val="253946"/>
        </a:buClr>
        <a:buFont typeface="Courier New" charset="0"/>
        <a:buChar char="o"/>
        <a:tabLst/>
        <a:defRPr sz="1600" kern="1200">
          <a:solidFill>
            <a:srgbClr val="253946"/>
          </a:solidFill>
          <a:latin typeface="Avenir Book" charset="0"/>
          <a:ea typeface="Avenir Book" charset="0"/>
          <a:cs typeface="Avenir Book" charset="0"/>
        </a:defRPr>
      </a:lvl4pPr>
      <a:lvl5pPr marL="1377950" indent="-177800" algn="l" defTabSz="914400" rtl="0" eaLnBrk="1" latinLnBrk="0" hangingPunct="1">
        <a:lnSpc>
          <a:spcPct val="90000"/>
        </a:lnSpc>
        <a:spcBef>
          <a:spcPts val="500"/>
        </a:spcBef>
        <a:buSzPct val="110000"/>
        <a:buFont typeface="Arial" panose="020B0604020202020204" pitchFamily="34" charset="0"/>
        <a:buChar char="•"/>
        <a:tabLst/>
        <a:defRPr sz="1600" kern="1200">
          <a:solidFill>
            <a:srgbClr val="253946"/>
          </a:solidFill>
          <a:latin typeface="Avenir Book" charset="0"/>
          <a:ea typeface="Avenir Book" charset="0"/>
          <a:cs typeface="Avenir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lss54ZxmS4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31449" y="2036763"/>
            <a:ext cx="8420100" cy="2387600"/>
          </a:xfrm>
        </p:spPr>
        <p:txBody>
          <a:bodyPr/>
          <a:lstStyle/>
          <a:p>
            <a:r>
              <a:rPr lang="fr-FR" dirty="0" smtClean="0"/>
              <a:t>Prédiction </a:t>
            </a:r>
            <a:r>
              <a:rPr lang="fr-FR" dirty="0"/>
              <a:t>adaptative de mesures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874807" y="6150751"/>
            <a:ext cx="75998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Cette œuvre est mise à disposition sous licence Attribution - Pas d’Utilisation Commerciale - Pas de Modification 3.0 France. Pour voir une copie de cette licence, visitez http://</a:t>
            </a:r>
            <a:r>
              <a:rPr lang="fr-FR" sz="1000" dirty="0" err="1" smtClean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creativecommons.org</a:t>
            </a:r>
            <a:r>
              <a:rPr lang="fr-FR" sz="1000" dirty="0" smtClean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fr-FR" sz="1000" dirty="0" err="1" smtClean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licenses</a:t>
            </a:r>
            <a:r>
              <a:rPr lang="fr-FR" sz="1000" dirty="0" smtClean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/by-</a:t>
            </a:r>
            <a:r>
              <a:rPr lang="fr-FR" sz="1000" dirty="0" err="1" smtClean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nc</a:t>
            </a:r>
            <a:r>
              <a:rPr lang="fr-FR" sz="1000" dirty="0" smtClean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-</a:t>
            </a:r>
            <a:r>
              <a:rPr lang="fr-FR" sz="1000" dirty="0" err="1" smtClean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nd</a:t>
            </a:r>
            <a:r>
              <a:rPr lang="fr-FR" sz="1000" dirty="0" smtClean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/3.0/</a:t>
            </a:r>
            <a:r>
              <a:rPr lang="fr-FR" sz="1000" dirty="0" err="1" smtClean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fr</a:t>
            </a:r>
            <a:r>
              <a:rPr lang="fr-FR" sz="1000" dirty="0" smtClean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/ ou écrivez à </a:t>
            </a:r>
            <a:r>
              <a:rPr lang="fr-FR" sz="1000" dirty="0" err="1" smtClean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Creative</a:t>
            </a:r>
            <a:r>
              <a:rPr lang="fr-FR" sz="1000" dirty="0" smtClean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 Commons, PO Box 1866, </a:t>
            </a:r>
            <a:r>
              <a:rPr lang="fr-FR" sz="1000" dirty="0" err="1" smtClean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Mountain</a:t>
            </a:r>
            <a:r>
              <a:rPr lang="fr-FR" sz="1000" dirty="0" smtClean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fr-FR" sz="1000" dirty="0" err="1" smtClean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View</a:t>
            </a:r>
            <a:r>
              <a:rPr lang="fr-FR" sz="1000" dirty="0" smtClean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, CA 94042, USA.</a:t>
            </a:r>
            <a:endParaRPr lang="fr-FR" sz="1000" dirty="0">
              <a:solidFill>
                <a:srgbClr val="25394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89" y="6198138"/>
            <a:ext cx="1312533" cy="4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Méthodologie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49524" y="92590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02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8" name="Espace réservé du texte 1"/>
          <p:cNvSpPr txBox="1">
            <a:spLocks/>
          </p:cNvSpPr>
          <p:nvPr/>
        </p:nvSpPr>
        <p:spPr>
          <a:xfrm>
            <a:off x="681038" y="1312054"/>
            <a:ext cx="9098395" cy="4476090"/>
          </a:xfrm>
          <a:prstGeom prst="rect">
            <a:avLst/>
          </a:prstGeom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/>
              <a:t>Démarche</a:t>
            </a:r>
          </a:p>
          <a:p>
            <a:pPr lvl="1"/>
            <a:r>
              <a:rPr lang="fr-FR" sz="1800" dirty="0" smtClean="0"/>
              <a:t>Analyse des données</a:t>
            </a:r>
          </a:p>
          <a:p>
            <a:pPr lvl="2"/>
            <a:r>
              <a:rPr lang="fr-FR" sz="1600" dirty="0" smtClean="0"/>
              <a:t>Analyse fréquentielle</a:t>
            </a:r>
          </a:p>
          <a:p>
            <a:pPr lvl="2"/>
            <a:r>
              <a:rPr lang="fr-FR" sz="1600" dirty="0" smtClean="0"/>
              <a:t>Paramètres influents</a:t>
            </a:r>
          </a:p>
          <a:p>
            <a:pPr lvl="1"/>
            <a:r>
              <a:rPr lang="fr-FR" sz="1800" dirty="0" smtClean="0"/>
              <a:t>Essais et validation sur l’ensemble des mesures des stations</a:t>
            </a:r>
            <a:br>
              <a:rPr lang="fr-FR" sz="1800" dirty="0" smtClean="0"/>
            </a:br>
            <a:endParaRPr lang="fr-FR" sz="1800" dirty="0" smtClean="0"/>
          </a:p>
          <a:p>
            <a:r>
              <a:rPr lang="fr-FR" sz="2000" dirty="0" smtClean="0"/>
              <a:t>Algorithme</a:t>
            </a:r>
          </a:p>
          <a:p>
            <a:pPr lvl="1"/>
            <a:r>
              <a:rPr lang="fr-FR" sz="1800" dirty="0" smtClean="0"/>
              <a:t>Préparation des données (filtrage)</a:t>
            </a:r>
          </a:p>
          <a:p>
            <a:pPr lvl="1"/>
            <a:r>
              <a:rPr lang="fr-FR" sz="1800" dirty="0" smtClean="0"/>
              <a:t>Prédictions unitaires (régression) en concurrence (mécanismes simples/complexes et ajustables)</a:t>
            </a:r>
          </a:p>
          <a:p>
            <a:pPr lvl="1"/>
            <a:r>
              <a:rPr lang="fr-FR" sz="1800" dirty="0" smtClean="0"/>
              <a:t>Mesure d’efficacité des prédictions (écart prédiction/réel)</a:t>
            </a:r>
          </a:p>
          <a:p>
            <a:pPr lvl="1"/>
            <a:r>
              <a:rPr lang="fr-FR" sz="1800" dirty="0" smtClean="0"/>
              <a:t>Calcul de prédictions composites suivant des algorithme d’optimisation</a:t>
            </a:r>
          </a:p>
          <a:p>
            <a:pPr lvl="1"/>
            <a:r>
              <a:rPr lang="fr-FR" sz="1800" dirty="0" smtClean="0"/>
              <a:t>Calcul de la prédiction de synthèse à partir des prédictions composites</a:t>
            </a:r>
          </a:p>
          <a:p>
            <a:pPr lvl="1"/>
            <a:r>
              <a:rPr lang="fr-FR" sz="1800" dirty="0" smtClean="0"/>
              <a:t>Ajustement des algorithmes de prédiction par apprentissage</a:t>
            </a:r>
          </a:p>
        </p:txBody>
      </p:sp>
    </p:spTree>
    <p:extLst>
      <p:ext uri="{BB962C8B-B14F-4D97-AF65-F5344CB8AC3E}">
        <p14:creationId xmlns:p14="http://schemas.microsoft.com/office/powerpoint/2010/main" val="204513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Méthodologie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49524" y="92590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02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7" name="Espace réservé du texte 1"/>
          <p:cNvSpPr txBox="1">
            <a:spLocks/>
          </p:cNvSpPr>
          <p:nvPr/>
        </p:nvSpPr>
        <p:spPr>
          <a:xfrm>
            <a:off x="638760" y="1587127"/>
            <a:ext cx="3973711" cy="4781324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1841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715963" indent="-17621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−"/>
              <a:tabLst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982663" indent="-1778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−"/>
              <a:defRPr sz="12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1255713" indent="-1778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−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568FBA"/>
              </a:buClr>
              <a:buFont typeface="Courier New" charset="0"/>
              <a:buChar char="o"/>
            </a:pPr>
            <a:r>
              <a:rPr lang="fr-FR" sz="1400" kern="0" dirty="0" smtClean="0">
                <a:latin typeface="Avenir Book" charset="0"/>
                <a:ea typeface="Avenir Book" charset="0"/>
                <a:cs typeface="Avenir Book" charset="0"/>
              </a:rPr>
              <a:t>Filtrage</a:t>
            </a:r>
          </a:p>
          <a:p>
            <a:pPr lvl="1">
              <a:buClr>
                <a:srgbClr val="568FBA"/>
              </a:buClr>
              <a:buFont typeface="Courier New" charset="0"/>
              <a:buChar char="o"/>
            </a:pPr>
            <a:r>
              <a:rPr lang="fr-FR" sz="1200" b="0" kern="0" dirty="0" smtClean="0">
                <a:latin typeface="Avenir Book" charset="0"/>
                <a:ea typeface="Avenir Book" charset="0"/>
                <a:cs typeface="Avenir Book" charset="0"/>
              </a:rPr>
              <a:t>Suppression du « bruit »</a:t>
            </a:r>
          </a:p>
          <a:p>
            <a:pPr>
              <a:buClr>
                <a:srgbClr val="568FBA"/>
              </a:buClr>
              <a:buFont typeface="Courier New" charset="0"/>
              <a:buChar char="o"/>
            </a:pPr>
            <a:r>
              <a:rPr lang="fr-FR" sz="1400" kern="0" dirty="0" smtClean="0">
                <a:latin typeface="Avenir Book" charset="0"/>
                <a:ea typeface="Avenir Book" charset="0"/>
                <a:cs typeface="Avenir Book" charset="0"/>
              </a:rPr>
              <a:t>Prédicteurs unitaires</a:t>
            </a:r>
          </a:p>
          <a:p>
            <a:pPr lvl="1">
              <a:buClr>
                <a:srgbClr val="568FBA"/>
              </a:buClr>
              <a:buFont typeface="Courier New" charset="0"/>
              <a:buChar char="o"/>
            </a:pPr>
            <a:r>
              <a:rPr lang="fr-FR" sz="1200" b="0" kern="0" dirty="0" smtClean="0">
                <a:latin typeface="Avenir Book" charset="0"/>
                <a:ea typeface="Avenir Book" charset="0"/>
                <a:cs typeface="Avenir Book" charset="0"/>
              </a:rPr>
              <a:t>Régression / historique</a:t>
            </a:r>
          </a:p>
          <a:p>
            <a:pPr lvl="1">
              <a:buClr>
                <a:srgbClr val="568FBA"/>
              </a:buClr>
              <a:buFont typeface="Courier New" charset="0"/>
              <a:buChar char="o"/>
            </a:pPr>
            <a:r>
              <a:rPr lang="fr-FR" sz="1200" b="0" kern="0" dirty="0" smtClean="0">
                <a:latin typeface="Avenir Book" charset="0"/>
                <a:ea typeface="Avenir Book" charset="0"/>
                <a:cs typeface="Avenir Book" charset="0"/>
              </a:rPr>
              <a:t>Ajustable par paramètre</a:t>
            </a:r>
          </a:p>
          <a:p>
            <a:pPr lvl="1">
              <a:buClr>
                <a:srgbClr val="568FBA"/>
              </a:buClr>
              <a:buFont typeface="Courier New" charset="0"/>
              <a:buChar char="o"/>
            </a:pPr>
            <a:r>
              <a:rPr lang="fr-FR" sz="1200" b="0" kern="0" dirty="0" smtClean="0">
                <a:latin typeface="Avenir Book" charset="0"/>
                <a:ea typeface="Avenir Book" charset="0"/>
                <a:cs typeface="Avenir Book" charset="0"/>
              </a:rPr>
              <a:t>Corrélation / paramètre externe (ex. vent)</a:t>
            </a:r>
          </a:p>
          <a:p>
            <a:pPr lvl="1">
              <a:buClr>
                <a:srgbClr val="568FBA"/>
              </a:buClr>
              <a:buFont typeface="Courier New" charset="0"/>
              <a:buChar char="o"/>
            </a:pPr>
            <a:r>
              <a:rPr lang="fr-FR" sz="1200" b="0" kern="0" dirty="0" smtClean="0">
                <a:latin typeface="Avenir Book" charset="0"/>
                <a:ea typeface="Avenir Book" charset="0"/>
                <a:cs typeface="Avenir Book" charset="0"/>
              </a:rPr>
              <a:t>Modèle (si existant)</a:t>
            </a:r>
          </a:p>
          <a:p>
            <a:pPr>
              <a:buClr>
                <a:srgbClr val="568FBA"/>
              </a:buClr>
              <a:buFont typeface="Courier New" charset="0"/>
              <a:buChar char="o"/>
            </a:pPr>
            <a:r>
              <a:rPr lang="fr-FR" sz="1400" kern="0" dirty="0" smtClean="0">
                <a:latin typeface="Avenir Book" charset="0"/>
                <a:ea typeface="Avenir Book" charset="0"/>
                <a:cs typeface="Avenir Book" charset="0"/>
              </a:rPr>
              <a:t>Mesure d’efficacité</a:t>
            </a:r>
            <a:endParaRPr lang="fr-FR" sz="1400" kern="0" dirty="0">
              <a:latin typeface="Avenir Book" charset="0"/>
              <a:ea typeface="Avenir Book" charset="0"/>
              <a:cs typeface="Avenir Book" charset="0"/>
            </a:endParaRPr>
          </a:p>
          <a:p>
            <a:pPr lvl="1">
              <a:buClr>
                <a:srgbClr val="568FBA"/>
              </a:buClr>
              <a:buFont typeface="Courier New" charset="0"/>
              <a:buChar char="o"/>
            </a:pPr>
            <a:r>
              <a:rPr lang="fr-FR" sz="1200" b="0" kern="0" dirty="0" smtClean="0">
                <a:latin typeface="Avenir Book" charset="0"/>
                <a:ea typeface="Avenir Book" charset="0"/>
                <a:cs typeface="Avenir Book" charset="0"/>
              </a:rPr>
              <a:t>Ecart donnée réelle / estimée</a:t>
            </a:r>
            <a:endParaRPr lang="fr-FR" sz="1200" b="0" kern="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buClr>
                <a:srgbClr val="568FBA"/>
              </a:buClr>
              <a:buFont typeface="Courier New" charset="0"/>
              <a:buChar char="o"/>
            </a:pPr>
            <a:r>
              <a:rPr lang="fr-FR" sz="1400" kern="0" dirty="0" smtClean="0">
                <a:latin typeface="Avenir Book" charset="0"/>
                <a:ea typeface="Avenir Book" charset="0"/>
                <a:cs typeface="Avenir Book" charset="0"/>
              </a:rPr>
              <a:t>Optimisation</a:t>
            </a:r>
          </a:p>
          <a:p>
            <a:pPr lvl="1">
              <a:buClr>
                <a:srgbClr val="568FBA"/>
              </a:buClr>
              <a:buFont typeface="Courier New" charset="0"/>
              <a:buChar char="o"/>
            </a:pPr>
            <a:r>
              <a:rPr lang="fr-FR" sz="1200" b="0" kern="0" dirty="0" smtClean="0">
                <a:latin typeface="Avenir Book" charset="0"/>
                <a:ea typeface="Avenir Book" charset="0"/>
                <a:cs typeface="Avenir Book" charset="0"/>
              </a:rPr>
              <a:t>Pondération / prédicteur (algorithme d’optimisation)</a:t>
            </a:r>
          </a:p>
          <a:p>
            <a:pPr lvl="1">
              <a:buClr>
                <a:srgbClr val="568FBA"/>
              </a:buClr>
              <a:buFont typeface="Courier New" charset="0"/>
              <a:buChar char="o"/>
            </a:pPr>
            <a:r>
              <a:rPr lang="fr-FR" sz="1200" b="0" kern="0" dirty="0" smtClean="0">
                <a:latin typeface="Avenir Book" charset="0"/>
                <a:ea typeface="Avenir Book" charset="0"/>
                <a:cs typeface="Avenir Book" charset="0"/>
              </a:rPr>
              <a:t>Pondération / algorithme</a:t>
            </a:r>
          </a:p>
          <a:p>
            <a:pPr>
              <a:buClr>
                <a:srgbClr val="568FBA"/>
              </a:buClr>
              <a:buFont typeface="Courier New" charset="0"/>
              <a:buChar char="o"/>
            </a:pPr>
            <a:r>
              <a:rPr lang="fr-FR" sz="1400" kern="0" dirty="0" smtClean="0">
                <a:latin typeface="Avenir Book" charset="0"/>
                <a:ea typeface="Avenir Book" charset="0"/>
                <a:cs typeface="Avenir Book" charset="0"/>
              </a:rPr>
              <a:t>Apprentissage</a:t>
            </a:r>
            <a:endParaRPr lang="fr-FR" sz="1400" kern="0" dirty="0">
              <a:latin typeface="Avenir Book" charset="0"/>
              <a:ea typeface="Avenir Book" charset="0"/>
              <a:cs typeface="Avenir Book" charset="0"/>
            </a:endParaRPr>
          </a:p>
          <a:p>
            <a:pPr lvl="1">
              <a:buClr>
                <a:srgbClr val="568FBA"/>
              </a:buClr>
              <a:buFont typeface="Courier New" charset="0"/>
              <a:buChar char="o"/>
            </a:pPr>
            <a:r>
              <a:rPr lang="fr-FR" sz="1200" b="0" kern="0" dirty="0" smtClean="0">
                <a:latin typeface="Avenir Book" charset="0"/>
                <a:ea typeface="Avenir Book" charset="0"/>
                <a:cs typeface="Avenir Book" charset="0"/>
              </a:rPr>
              <a:t>Ajustement des paramètres en fonction de l’efficacité</a:t>
            </a:r>
          </a:p>
          <a:p>
            <a:pPr lvl="1">
              <a:buClr>
                <a:srgbClr val="568FBA"/>
              </a:buClr>
              <a:buFont typeface="Courier New" charset="0"/>
              <a:buChar char="o"/>
            </a:pPr>
            <a:r>
              <a:rPr lang="fr-FR" sz="1200" b="0" kern="0" dirty="0" smtClean="0">
                <a:latin typeface="Avenir Book" charset="0"/>
                <a:ea typeface="Avenir Book" charset="0"/>
                <a:cs typeface="Avenir Book" charset="0"/>
              </a:rPr>
              <a:t>Optimisation des algorithmes d’apprentissage par apprentissage</a:t>
            </a:r>
          </a:p>
          <a:p>
            <a:pPr lvl="1">
              <a:buClr>
                <a:srgbClr val="568FBA"/>
              </a:buClr>
              <a:buFont typeface="Courier New" charset="0"/>
              <a:buChar char="o"/>
            </a:pPr>
            <a:endParaRPr lang="fr-FR" sz="1200" b="0" kern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lvl="1">
              <a:buClr>
                <a:srgbClr val="568FBA"/>
              </a:buClr>
              <a:buFont typeface="Courier New" charset="0"/>
              <a:buChar char="o"/>
            </a:pPr>
            <a:endParaRPr lang="en-US" sz="1200" b="0" kern="0" dirty="0"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6365206" y="4011170"/>
            <a:ext cx="651376" cy="5792"/>
          </a:xfrm>
          <a:prstGeom prst="straightConnector1">
            <a:avLst/>
          </a:prstGeom>
          <a:ln w="2857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rme libre 10"/>
          <p:cNvSpPr/>
          <p:nvPr/>
        </p:nvSpPr>
        <p:spPr>
          <a:xfrm>
            <a:off x="4851823" y="2604685"/>
            <a:ext cx="1227517" cy="564722"/>
          </a:xfrm>
          <a:custGeom>
            <a:avLst/>
            <a:gdLst>
              <a:gd name="connsiteX0" fmla="*/ 0 w 1426048"/>
              <a:gd name="connsiteY0" fmla="*/ 0 h 938835"/>
              <a:gd name="connsiteX1" fmla="*/ 1426048 w 1426048"/>
              <a:gd name="connsiteY1" fmla="*/ 0 h 938835"/>
              <a:gd name="connsiteX2" fmla="*/ 1426048 w 1426048"/>
              <a:gd name="connsiteY2" fmla="*/ 938835 h 938835"/>
              <a:gd name="connsiteX3" fmla="*/ 0 w 1426048"/>
              <a:gd name="connsiteY3" fmla="*/ 938835 h 938835"/>
              <a:gd name="connsiteX4" fmla="*/ 0 w 1426048"/>
              <a:gd name="connsiteY4" fmla="*/ 0 h 9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048" h="938835">
                <a:moveTo>
                  <a:pt x="0" y="0"/>
                </a:moveTo>
                <a:lnTo>
                  <a:pt x="1426048" y="0"/>
                </a:lnTo>
                <a:lnTo>
                  <a:pt x="1426048" y="938835"/>
                </a:lnTo>
                <a:lnTo>
                  <a:pt x="0" y="938835"/>
                </a:lnTo>
                <a:lnTo>
                  <a:pt x="0" y="0"/>
                </a:lnTo>
                <a:close/>
              </a:path>
            </a:pathLst>
          </a:custGeom>
          <a:solidFill>
            <a:srgbClr val="568FB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295" tIns="74295" rIns="74295" bIns="74295" numCol="1" spcCol="1270" anchor="ctr" anchorCtr="0">
            <a:noAutofit/>
          </a:bodyPr>
          <a:lstStyle/>
          <a:p>
            <a:pPr algn="ctr" defTabSz="86674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600" i="1" dirty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Prédicteur 1</a:t>
            </a:r>
            <a:endParaRPr lang="en-US" sz="1600" i="1" dirty="0">
              <a:solidFill>
                <a:srgbClr val="25394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Forme libre 11"/>
          <p:cNvSpPr/>
          <p:nvPr/>
        </p:nvSpPr>
        <p:spPr>
          <a:xfrm>
            <a:off x="4461003" y="1746174"/>
            <a:ext cx="1117598" cy="441117"/>
          </a:xfrm>
          <a:custGeom>
            <a:avLst/>
            <a:gdLst>
              <a:gd name="connsiteX0" fmla="*/ 0 w 1031054"/>
              <a:gd name="connsiteY0" fmla="*/ 0 h 659840"/>
              <a:gd name="connsiteX1" fmla="*/ 1031054 w 1031054"/>
              <a:gd name="connsiteY1" fmla="*/ 0 h 659840"/>
              <a:gd name="connsiteX2" fmla="*/ 1031054 w 1031054"/>
              <a:gd name="connsiteY2" fmla="*/ 659840 h 659840"/>
              <a:gd name="connsiteX3" fmla="*/ 0 w 1031054"/>
              <a:gd name="connsiteY3" fmla="*/ 659840 h 659840"/>
              <a:gd name="connsiteX4" fmla="*/ 0 w 1031054"/>
              <a:gd name="connsiteY4" fmla="*/ 0 h 65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054" h="659840">
                <a:moveTo>
                  <a:pt x="0" y="0"/>
                </a:moveTo>
                <a:lnTo>
                  <a:pt x="1031054" y="0"/>
                </a:lnTo>
                <a:lnTo>
                  <a:pt x="1031054" y="659840"/>
                </a:lnTo>
                <a:lnTo>
                  <a:pt x="0" y="659840"/>
                </a:lnTo>
                <a:lnTo>
                  <a:pt x="0" y="0"/>
                </a:lnTo>
                <a:close/>
              </a:path>
            </a:pathLst>
          </a:custGeom>
          <a:solidFill>
            <a:srgbClr val="568FB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295" tIns="74295" rIns="74295" bIns="74295" numCol="1" spcCol="1270" anchor="ctr" anchorCtr="0">
            <a:noAutofit/>
          </a:bodyPr>
          <a:lstStyle/>
          <a:p>
            <a:pPr algn="ctr" defTabSz="86674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600" i="1" dirty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Filtrage</a:t>
            </a:r>
            <a:endParaRPr lang="en-US" sz="1600" i="1" dirty="0">
              <a:solidFill>
                <a:srgbClr val="25394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3" name="Forme libre 12"/>
          <p:cNvSpPr/>
          <p:nvPr/>
        </p:nvSpPr>
        <p:spPr>
          <a:xfrm>
            <a:off x="4964844" y="2688393"/>
            <a:ext cx="1227515" cy="589349"/>
          </a:xfrm>
          <a:custGeom>
            <a:avLst/>
            <a:gdLst>
              <a:gd name="connsiteX0" fmla="*/ 0 w 1426048"/>
              <a:gd name="connsiteY0" fmla="*/ 0 h 938835"/>
              <a:gd name="connsiteX1" fmla="*/ 1426048 w 1426048"/>
              <a:gd name="connsiteY1" fmla="*/ 0 h 938835"/>
              <a:gd name="connsiteX2" fmla="*/ 1426048 w 1426048"/>
              <a:gd name="connsiteY2" fmla="*/ 938835 h 938835"/>
              <a:gd name="connsiteX3" fmla="*/ 0 w 1426048"/>
              <a:gd name="connsiteY3" fmla="*/ 938835 h 938835"/>
              <a:gd name="connsiteX4" fmla="*/ 0 w 1426048"/>
              <a:gd name="connsiteY4" fmla="*/ 0 h 9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048" h="938835">
                <a:moveTo>
                  <a:pt x="0" y="0"/>
                </a:moveTo>
                <a:lnTo>
                  <a:pt x="1426048" y="0"/>
                </a:lnTo>
                <a:lnTo>
                  <a:pt x="1426048" y="938835"/>
                </a:lnTo>
                <a:lnTo>
                  <a:pt x="0" y="938835"/>
                </a:lnTo>
                <a:lnTo>
                  <a:pt x="0" y="0"/>
                </a:lnTo>
                <a:close/>
              </a:path>
            </a:pathLst>
          </a:custGeom>
          <a:solidFill>
            <a:srgbClr val="568FB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295" tIns="74295" rIns="74295" bIns="74295" numCol="1" spcCol="1270" anchor="ctr" anchorCtr="0">
            <a:noAutofit/>
          </a:bodyPr>
          <a:lstStyle/>
          <a:p>
            <a:pPr algn="ctr" defTabSz="86674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600" i="1" dirty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Estimateur 2</a:t>
            </a:r>
            <a:endParaRPr lang="en-US" sz="1600" i="1" dirty="0">
              <a:solidFill>
                <a:srgbClr val="25394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Forme libre 13"/>
          <p:cNvSpPr/>
          <p:nvPr/>
        </p:nvSpPr>
        <p:spPr>
          <a:xfrm>
            <a:off x="4881102" y="3755685"/>
            <a:ext cx="1329512" cy="523195"/>
          </a:xfrm>
          <a:custGeom>
            <a:avLst/>
            <a:gdLst>
              <a:gd name="connsiteX0" fmla="*/ 0 w 1426048"/>
              <a:gd name="connsiteY0" fmla="*/ 0 h 849850"/>
              <a:gd name="connsiteX1" fmla="*/ 1426048 w 1426048"/>
              <a:gd name="connsiteY1" fmla="*/ 0 h 849850"/>
              <a:gd name="connsiteX2" fmla="*/ 1426048 w 1426048"/>
              <a:gd name="connsiteY2" fmla="*/ 849850 h 849850"/>
              <a:gd name="connsiteX3" fmla="*/ 0 w 1426048"/>
              <a:gd name="connsiteY3" fmla="*/ 849850 h 849850"/>
              <a:gd name="connsiteX4" fmla="*/ 0 w 1426048"/>
              <a:gd name="connsiteY4" fmla="*/ 0 h 84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048" h="849850">
                <a:moveTo>
                  <a:pt x="0" y="0"/>
                </a:moveTo>
                <a:lnTo>
                  <a:pt x="1426048" y="0"/>
                </a:lnTo>
                <a:lnTo>
                  <a:pt x="1426048" y="849850"/>
                </a:lnTo>
                <a:lnTo>
                  <a:pt x="0" y="849850"/>
                </a:lnTo>
                <a:lnTo>
                  <a:pt x="0" y="0"/>
                </a:lnTo>
                <a:close/>
              </a:path>
            </a:pathLst>
          </a:custGeom>
          <a:solidFill>
            <a:srgbClr val="568FB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295" tIns="74295" rIns="74295" bIns="74295" numCol="1" spcCol="1270" anchor="ctr" anchorCtr="0">
            <a:noAutofit/>
          </a:bodyPr>
          <a:lstStyle/>
          <a:p>
            <a:pPr algn="ctr" defTabSz="86674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i="1" dirty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Optimisation / prédicteurs</a:t>
            </a:r>
            <a:endParaRPr lang="en-US" sz="1400" i="1" dirty="0">
              <a:solidFill>
                <a:srgbClr val="25394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Forme libre 14"/>
          <p:cNvSpPr/>
          <p:nvPr/>
        </p:nvSpPr>
        <p:spPr>
          <a:xfrm>
            <a:off x="5073679" y="2747099"/>
            <a:ext cx="1290927" cy="638976"/>
          </a:xfrm>
          <a:custGeom>
            <a:avLst/>
            <a:gdLst>
              <a:gd name="connsiteX0" fmla="*/ 0 w 1499716"/>
              <a:gd name="connsiteY0" fmla="*/ 0 h 1039103"/>
              <a:gd name="connsiteX1" fmla="*/ 1499716 w 1499716"/>
              <a:gd name="connsiteY1" fmla="*/ 0 h 1039103"/>
              <a:gd name="connsiteX2" fmla="*/ 1499716 w 1499716"/>
              <a:gd name="connsiteY2" fmla="*/ 1039103 h 1039103"/>
              <a:gd name="connsiteX3" fmla="*/ 0 w 1499716"/>
              <a:gd name="connsiteY3" fmla="*/ 1039103 h 1039103"/>
              <a:gd name="connsiteX4" fmla="*/ 0 w 1499716"/>
              <a:gd name="connsiteY4" fmla="*/ 0 h 103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9716" h="1039103">
                <a:moveTo>
                  <a:pt x="0" y="0"/>
                </a:moveTo>
                <a:lnTo>
                  <a:pt x="1499716" y="0"/>
                </a:lnTo>
                <a:lnTo>
                  <a:pt x="1499716" y="1039103"/>
                </a:lnTo>
                <a:lnTo>
                  <a:pt x="0" y="1039103"/>
                </a:lnTo>
                <a:lnTo>
                  <a:pt x="0" y="0"/>
                </a:lnTo>
                <a:close/>
              </a:path>
            </a:pathLst>
          </a:custGeom>
          <a:solidFill>
            <a:srgbClr val="568FB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295" tIns="74295" rIns="74295" bIns="74295" numCol="1" spcCol="1270" anchor="ctr" anchorCtr="0">
            <a:noAutofit/>
          </a:bodyPr>
          <a:lstStyle/>
          <a:p>
            <a:pPr algn="ctr" defTabSz="86674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600" i="1" dirty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Prédicteur unitaire</a:t>
            </a:r>
            <a:endParaRPr lang="en-US" sz="1600" i="1" dirty="0">
              <a:solidFill>
                <a:srgbClr val="25394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16" name="Connecteur droit avec flèche 15"/>
          <p:cNvCxnSpPr/>
          <p:nvPr/>
        </p:nvCxnSpPr>
        <p:spPr>
          <a:xfrm flipH="1" flipV="1">
            <a:off x="6358832" y="2952739"/>
            <a:ext cx="677089" cy="13814"/>
          </a:xfrm>
          <a:prstGeom prst="straightConnector1">
            <a:avLst/>
          </a:prstGeom>
          <a:ln w="2857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5829893" y="4380981"/>
            <a:ext cx="7436" cy="449800"/>
          </a:xfrm>
          <a:prstGeom prst="straightConnector1">
            <a:avLst/>
          </a:prstGeom>
          <a:ln w="2857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5011566" y="2187291"/>
            <a:ext cx="7436" cy="449800"/>
          </a:xfrm>
          <a:prstGeom prst="straightConnector1">
            <a:avLst/>
          </a:prstGeom>
          <a:ln w="2857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>
            <a:off x="5833611" y="3319741"/>
            <a:ext cx="7436" cy="449800"/>
          </a:xfrm>
          <a:prstGeom prst="straightConnector1">
            <a:avLst/>
          </a:prstGeom>
          <a:ln w="2857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9218478" y="2353593"/>
            <a:ext cx="2822" cy="1526927"/>
          </a:xfrm>
          <a:prstGeom prst="straightConnector1">
            <a:avLst/>
          </a:prstGeom>
          <a:ln w="2857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5772553" y="2328224"/>
            <a:ext cx="3676987" cy="25491"/>
          </a:xfrm>
          <a:prstGeom prst="straightConnector1">
            <a:avLst/>
          </a:prstGeom>
          <a:ln w="2857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5836279" y="4533142"/>
            <a:ext cx="3409338" cy="6372"/>
          </a:xfrm>
          <a:prstGeom prst="straightConnector1">
            <a:avLst/>
          </a:prstGeom>
          <a:ln w="2857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H="1" flipV="1">
            <a:off x="9218479" y="4151356"/>
            <a:ext cx="1" cy="407051"/>
          </a:xfrm>
          <a:prstGeom prst="straightConnector1">
            <a:avLst/>
          </a:prstGeom>
          <a:ln w="2857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51" idx="2"/>
          </p:cNvCxnSpPr>
          <p:nvPr/>
        </p:nvCxnSpPr>
        <p:spPr>
          <a:xfrm flipH="1" flipV="1">
            <a:off x="8422025" y="4016518"/>
            <a:ext cx="607716" cy="8979"/>
          </a:xfrm>
          <a:prstGeom prst="straightConnector1">
            <a:avLst/>
          </a:prstGeom>
          <a:ln w="2857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5142626" y="2362905"/>
            <a:ext cx="496704" cy="2741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i="1" dirty="0">
                <a:solidFill>
                  <a:srgbClr val="5A78BE"/>
                </a:solidFill>
                <a:latin typeface="Avenir Book" charset="0"/>
                <a:ea typeface="Avenir Book" charset="0"/>
                <a:cs typeface="Avenir Book" charset="0"/>
              </a:rPr>
              <a:t>X(n-1)</a:t>
            </a:r>
            <a:endParaRPr lang="en-US" sz="1400" i="1" dirty="0" err="1">
              <a:solidFill>
                <a:srgbClr val="5A78B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26" name="Connecteur droit avec flèche 25"/>
          <p:cNvCxnSpPr/>
          <p:nvPr/>
        </p:nvCxnSpPr>
        <p:spPr>
          <a:xfrm>
            <a:off x="5037227" y="1536434"/>
            <a:ext cx="1" cy="211890"/>
          </a:xfrm>
          <a:prstGeom prst="straightConnector1">
            <a:avLst/>
          </a:prstGeom>
          <a:ln w="2857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4567307" y="3422003"/>
            <a:ext cx="1453482" cy="2379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i="1" dirty="0">
                <a:solidFill>
                  <a:srgbClr val="5A78BE"/>
                </a:solidFill>
                <a:latin typeface="Avenir Book" charset="0"/>
                <a:ea typeface="Avenir Book" charset="0"/>
                <a:cs typeface="Avenir Book" charset="0"/>
              </a:rPr>
              <a:t>Xres1(n, n+5)</a:t>
            </a:r>
            <a:endParaRPr lang="en-US" sz="1400" i="1" dirty="0" err="1">
              <a:solidFill>
                <a:srgbClr val="5A78B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4518586" y="4487042"/>
            <a:ext cx="687714" cy="2750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i="1" dirty="0">
                <a:solidFill>
                  <a:srgbClr val="5A78BE"/>
                </a:solidFill>
                <a:latin typeface="Avenir Book" charset="0"/>
                <a:ea typeface="Avenir Book" charset="0"/>
                <a:cs typeface="Avenir Book" charset="0"/>
              </a:rPr>
              <a:t>Xopti1(n, n+5)</a:t>
            </a:r>
            <a:endParaRPr lang="en-US" sz="1400" i="1" dirty="0" err="1">
              <a:solidFill>
                <a:srgbClr val="5A78B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9029742" y="3880521"/>
            <a:ext cx="334561" cy="28995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bIns="156000" rtlCol="0" anchor="ctr" anchorCtr="0"/>
          <a:lstStyle/>
          <a:p>
            <a:pPr algn="ctr"/>
            <a:r>
              <a:rPr lang="fr-FR" sz="4800" i="1" dirty="0">
                <a:solidFill>
                  <a:srgbClr val="5A78BE"/>
                </a:solidFill>
                <a:latin typeface="Avenir Book" charset="0"/>
                <a:ea typeface="Avenir Book" charset="0"/>
                <a:cs typeface="Avenir Book" charset="0"/>
              </a:rPr>
              <a:t>-</a:t>
            </a:r>
            <a:endParaRPr lang="en-US" sz="1600" i="1" dirty="0">
              <a:solidFill>
                <a:srgbClr val="5A78B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578681" y="2721208"/>
            <a:ext cx="687714" cy="2750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i="1" dirty="0" err="1">
                <a:solidFill>
                  <a:srgbClr val="5A78BE"/>
                </a:solidFill>
                <a:latin typeface="Avenir Book" charset="0"/>
                <a:ea typeface="Avenir Book" charset="0"/>
                <a:cs typeface="Avenir Book" charset="0"/>
              </a:rPr>
              <a:t>Coef</a:t>
            </a:r>
            <a:r>
              <a:rPr lang="fr-FR" sz="1400" i="1" dirty="0">
                <a:solidFill>
                  <a:srgbClr val="5A78BE"/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US" sz="1400" i="1" dirty="0" err="1">
              <a:solidFill>
                <a:srgbClr val="5A78B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562541" y="3777355"/>
            <a:ext cx="687714" cy="2750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i="1" dirty="0" err="1">
                <a:solidFill>
                  <a:srgbClr val="5A78BE"/>
                </a:solidFill>
                <a:latin typeface="Avenir Book" charset="0"/>
                <a:ea typeface="Avenir Book" charset="0"/>
                <a:cs typeface="Avenir Book" charset="0"/>
              </a:rPr>
              <a:t>Coef</a:t>
            </a:r>
            <a:r>
              <a:rPr lang="fr-FR" sz="1400" i="1" dirty="0">
                <a:solidFill>
                  <a:srgbClr val="5A78BE"/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US" sz="1400" i="1" dirty="0" err="1">
              <a:solidFill>
                <a:srgbClr val="5A78B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2" name="Forme libre 31"/>
          <p:cNvSpPr/>
          <p:nvPr/>
        </p:nvSpPr>
        <p:spPr>
          <a:xfrm>
            <a:off x="7016532" y="2608621"/>
            <a:ext cx="1467152" cy="661958"/>
          </a:xfrm>
          <a:custGeom>
            <a:avLst/>
            <a:gdLst>
              <a:gd name="connsiteX0" fmla="*/ 0 w 1426048"/>
              <a:gd name="connsiteY0" fmla="*/ 0 h 938835"/>
              <a:gd name="connsiteX1" fmla="*/ 1426048 w 1426048"/>
              <a:gd name="connsiteY1" fmla="*/ 0 h 938835"/>
              <a:gd name="connsiteX2" fmla="*/ 1426048 w 1426048"/>
              <a:gd name="connsiteY2" fmla="*/ 938835 h 938835"/>
              <a:gd name="connsiteX3" fmla="*/ 0 w 1426048"/>
              <a:gd name="connsiteY3" fmla="*/ 938835 h 938835"/>
              <a:gd name="connsiteX4" fmla="*/ 0 w 1426048"/>
              <a:gd name="connsiteY4" fmla="*/ 0 h 9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048" h="938835">
                <a:moveTo>
                  <a:pt x="0" y="0"/>
                </a:moveTo>
                <a:lnTo>
                  <a:pt x="1426048" y="0"/>
                </a:lnTo>
                <a:lnTo>
                  <a:pt x="1426048" y="938835"/>
                </a:lnTo>
                <a:lnTo>
                  <a:pt x="0" y="938835"/>
                </a:lnTo>
                <a:lnTo>
                  <a:pt x="0" y="0"/>
                </a:lnTo>
                <a:close/>
              </a:path>
            </a:pathLst>
          </a:custGeom>
          <a:solidFill>
            <a:srgbClr val="568FB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295" tIns="74295" rIns="74295" bIns="74295" numCol="1" spcCol="1270" anchor="ctr" anchorCtr="0">
            <a:noAutofit/>
          </a:bodyPr>
          <a:lstStyle/>
          <a:p>
            <a:pPr algn="ctr" defTabSz="86674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i="1" dirty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Apprentissage par renforcement</a:t>
            </a:r>
            <a:endParaRPr lang="en-US" sz="1400" i="1" dirty="0">
              <a:solidFill>
                <a:srgbClr val="25394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3" name="Ellipse 32"/>
          <p:cNvSpPr/>
          <p:nvPr/>
        </p:nvSpPr>
        <p:spPr>
          <a:xfrm>
            <a:off x="8794226" y="2801972"/>
            <a:ext cx="334561" cy="28995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bIns="156000" rtlCol="0" anchor="ctr" anchorCtr="0"/>
          <a:lstStyle/>
          <a:p>
            <a:pPr algn="ctr"/>
            <a:r>
              <a:rPr lang="fr-FR" sz="4800" i="1" dirty="0">
                <a:solidFill>
                  <a:srgbClr val="5A78BE"/>
                </a:solidFill>
                <a:latin typeface="Avenir Book" charset="0"/>
                <a:ea typeface="Avenir Book" charset="0"/>
                <a:cs typeface="Avenir Book" charset="0"/>
              </a:rPr>
              <a:t>-</a:t>
            </a:r>
            <a:endParaRPr lang="en-US" sz="1600" i="1" dirty="0">
              <a:solidFill>
                <a:srgbClr val="5A78B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34" name="Connecteur droit avec flèche 33"/>
          <p:cNvCxnSpPr/>
          <p:nvPr/>
        </p:nvCxnSpPr>
        <p:spPr>
          <a:xfrm flipH="1">
            <a:off x="8961507" y="2337501"/>
            <a:ext cx="2304" cy="464471"/>
          </a:xfrm>
          <a:prstGeom prst="straightConnector1">
            <a:avLst/>
          </a:prstGeom>
          <a:ln w="2857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 flipH="1" flipV="1">
            <a:off x="8468162" y="2946366"/>
            <a:ext cx="326066" cy="6159"/>
          </a:xfrm>
          <a:prstGeom prst="straightConnector1">
            <a:avLst/>
          </a:prstGeom>
          <a:ln w="2857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>
            <a:off x="5829908" y="3475291"/>
            <a:ext cx="3124164" cy="22882"/>
          </a:xfrm>
          <a:prstGeom prst="straightConnector1">
            <a:avLst/>
          </a:prstGeom>
          <a:ln w="2857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flipH="1" flipV="1">
            <a:off x="8961508" y="3065102"/>
            <a:ext cx="1" cy="407051"/>
          </a:xfrm>
          <a:prstGeom prst="straightConnector1">
            <a:avLst/>
          </a:prstGeom>
          <a:ln w="2857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8609772" y="3570989"/>
            <a:ext cx="557880" cy="28996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i="1" dirty="0">
                <a:solidFill>
                  <a:srgbClr val="5A78BE"/>
                </a:solidFill>
                <a:latin typeface="Avenir Book" charset="0"/>
                <a:ea typeface="Avenir Book" charset="0"/>
                <a:cs typeface="Avenir Book" charset="0"/>
              </a:rPr>
              <a:t>Ecart</a:t>
            </a:r>
            <a:endParaRPr lang="en-US" sz="1400" i="1" dirty="0" err="1">
              <a:solidFill>
                <a:srgbClr val="5A78B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8470941" y="2381257"/>
            <a:ext cx="487507" cy="29419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i="1" dirty="0">
                <a:solidFill>
                  <a:srgbClr val="5A78BE"/>
                </a:solidFill>
                <a:latin typeface="Avenir Book" charset="0"/>
                <a:ea typeface="Avenir Book" charset="0"/>
                <a:cs typeface="Avenir Book" charset="0"/>
              </a:rPr>
              <a:t>Ecart</a:t>
            </a:r>
            <a:endParaRPr lang="en-US" sz="1400" i="1" dirty="0" err="1">
              <a:solidFill>
                <a:srgbClr val="5A78B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4857223" y="1255091"/>
            <a:ext cx="1155244" cy="274164"/>
          </a:xfrm>
          <a:prstGeom prst="rect">
            <a:avLst/>
          </a:prstGeom>
          <a:noFill/>
          <a:ln w="28575">
            <a:noFill/>
          </a:ln>
        </p:spPr>
        <p:txBody>
          <a:bodyPr wrap="none" lIns="0" tIns="0" rIns="0" bIns="0" rtlCol="0">
            <a:noAutofit/>
          </a:bodyPr>
          <a:lstStyle/>
          <a:p>
            <a:r>
              <a:rPr lang="fr-FR" sz="1400" i="1" dirty="0">
                <a:solidFill>
                  <a:srgbClr val="5A78BE"/>
                </a:solidFill>
                <a:latin typeface="Avenir Book" charset="0"/>
                <a:ea typeface="Avenir Book" charset="0"/>
                <a:cs typeface="Avenir Book" charset="0"/>
              </a:rPr>
              <a:t>Mesure (n-1)</a:t>
            </a:r>
            <a:endParaRPr lang="en-US" sz="1400" i="1" dirty="0" err="1">
              <a:solidFill>
                <a:srgbClr val="5A78B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954624" y="5693608"/>
            <a:ext cx="2009646" cy="2741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i="1" dirty="0">
                <a:solidFill>
                  <a:srgbClr val="5A78BE"/>
                </a:solidFill>
                <a:latin typeface="Avenir Book" charset="0"/>
                <a:ea typeface="Avenir Book" charset="0"/>
                <a:cs typeface="Avenir Book" charset="0"/>
              </a:rPr>
              <a:t>Mesure prédite (n, n+5)</a:t>
            </a:r>
            <a:endParaRPr lang="en-US" sz="1400" i="1" dirty="0" err="1">
              <a:solidFill>
                <a:srgbClr val="5A78B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5773262" y="1527110"/>
            <a:ext cx="19951" cy="1092312"/>
          </a:xfrm>
          <a:prstGeom prst="straightConnector1">
            <a:avLst/>
          </a:prstGeom>
          <a:ln w="2857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orme libre 42"/>
          <p:cNvSpPr/>
          <p:nvPr/>
        </p:nvSpPr>
        <p:spPr>
          <a:xfrm>
            <a:off x="7061188" y="3746909"/>
            <a:ext cx="1441434" cy="646989"/>
          </a:xfrm>
          <a:custGeom>
            <a:avLst/>
            <a:gdLst>
              <a:gd name="connsiteX0" fmla="*/ 0 w 1426048"/>
              <a:gd name="connsiteY0" fmla="*/ 0 h 938835"/>
              <a:gd name="connsiteX1" fmla="*/ 1426048 w 1426048"/>
              <a:gd name="connsiteY1" fmla="*/ 0 h 938835"/>
              <a:gd name="connsiteX2" fmla="*/ 1426048 w 1426048"/>
              <a:gd name="connsiteY2" fmla="*/ 938835 h 938835"/>
              <a:gd name="connsiteX3" fmla="*/ 0 w 1426048"/>
              <a:gd name="connsiteY3" fmla="*/ 938835 h 938835"/>
              <a:gd name="connsiteX4" fmla="*/ 0 w 1426048"/>
              <a:gd name="connsiteY4" fmla="*/ 0 h 9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048" h="938835">
                <a:moveTo>
                  <a:pt x="0" y="0"/>
                </a:moveTo>
                <a:lnTo>
                  <a:pt x="1426048" y="0"/>
                </a:lnTo>
                <a:lnTo>
                  <a:pt x="1426048" y="938835"/>
                </a:lnTo>
                <a:lnTo>
                  <a:pt x="0" y="938835"/>
                </a:lnTo>
                <a:lnTo>
                  <a:pt x="0" y="0"/>
                </a:lnTo>
                <a:close/>
              </a:path>
            </a:pathLst>
          </a:custGeom>
          <a:solidFill>
            <a:srgbClr val="568FB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295" tIns="74295" rIns="74295" bIns="74295" numCol="1" spcCol="1270" anchor="ctr" anchorCtr="0">
            <a:noAutofit/>
          </a:bodyPr>
          <a:lstStyle/>
          <a:p>
            <a:pPr algn="ctr" defTabSz="86674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i="1" dirty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Apprentissage par renforcement</a:t>
            </a:r>
            <a:endParaRPr lang="en-US" sz="1400" i="1" dirty="0">
              <a:solidFill>
                <a:srgbClr val="25394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4" name="Forme libre 43"/>
          <p:cNvSpPr/>
          <p:nvPr/>
        </p:nvSpPr>
        <p:spPr>
          <a:xfrm>
            <a:off x="7189761" y="3806986"/>
            <a:ext cx="1441434" cy="626810"/>
          </a:xfrm>
          <a:custGeom>
            <a:avLst/>
            <a:gdLst>
              <a:gd name="connsiteX0" fmla="*/ 0 w 1426048"/>
              <a:gd name="connsiteY0" fmla="*/ 0 h 938835"/>
              <a:gd name="connsiteX1" fmla="*/ 1426048 w 1426048"/>
              <a:gd name="connsiteY1" fmla="*/ 0 h 938835"/>
              <a:gd name="connsiteX2" fmla="*/ 1426048 w 1426048"/>
              <a:gd name="connsiteY2" fmla="*/ 938835 h 938835"/>
              <a:gd name="connsiteX3" fmla="*/ 0 w 1426048"/>
              <a:gd name="connsiteY3" fmla="*/ 938835 h 938835"/>
              <a:gd name="connsiteX4" fmla="*/ 0 w 1426048"/>
              <a:gd name="connsiteY4" fmla="*/ 0 h 9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048" h="938835">
                <a:moveTo>
                  <a:pt x="0" y="0"/>
                </a:moveTo>
                <a:lnTo>
                  <a:pt x="1426048" y="0"/>
                </a:lnTo>
                <a:lnTo>
                  <a:pt x="1426048" y="938835"/>
                </a:lnTo>
                <a:lnTo>
                  <a:pt x="0" y="938835"/>
                </a:lnTo>
                <a:lnTo>
                  <a:pt x="0" y="0"/>
                </a:lnTo>
                <a:close/>
              </a:path>
            </a:pathLst>
          </a:custGeom>
          <a:solidFill>
            <a:srgbClr val="568FB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295" tIns="74295" rIns="74295" bIns="74295" numCol="1" spcCol="1270" anchor="ctr" anchorCtr="0">
            <a:noAutofit/>
          </a:bodyPr>
          <a:lstStyle/>
          <a:p>
            <a:pPr algn="ctr" defTabSz="86674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i="1" dirty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Apprentissage par renforcement</a:t>
            </a:r>
            <a:endParaRPr lang="en-US" sz="1400" i="1" dirty="0">
              <a:solidFill>
                <a:srgbClr val="25394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5" name="Forme libre 44"/>
          <p:cNvSpPr/>
          <p:nvPr/>
        </p:nvSpPr>
        <p:spPr>
          <a:xfrm>
            <a:off x="7297079" y="3856414"/>
            <a:ext cx="1441434" cy="593885"/>
          </a:xfrm>
          <a:custGeom>
            <a:avLst/>
            <a:gdLst>
              <a:gd name="connsiteX0" fmla="*/ 0 w 1426048"/>
              <a:gd name="connsiteY0" fmla="*/ 0 h 938835"/>
              <a:gd name="connsiteX1" fmla="*/ 1426048 w 1426048"/>
              <a:gd name="connsiteY1" fmla="*/ 0 h 938835"/>
              <a:gd name="connsiteX2" fmla="*/ 1426048 w 1426048"/>
              <a:gd name="connsiteY2" fmla="*/ 938835 h 938835"/>
              <a:gd name="connsiteX3" fmla="*/ 0 w 1426048"/>
              <a:gd name="connsiteY3" fmla="*/ 938835 h 938835"/>
              <a:gd name="connsiteX4" fmla="*/ 0 w 1426048"/>
              <a:gd name="connsiteY4" fmla="*/ 0 h 9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048" h="938835">
                <a:moveTo>
                  <a:pt x="0" y="0"/>
                </a:moveTo>
                <a:lnTo>
                  <a:pt x="1426048" y="0"/>
                </a:lnTo>
                <a:lnTo>
                  <a:pt x="1426048" y="938835"/>
                </a:lnTo>
                <a:lnTo>
                  <a:pt x="0" y="938835"/>
                </a:lnTo>
                <a:lnTo>
                  <a:pt x="0" y="0"/>
                </a:lnTo>
                <a:close/>
              </a:path>
            </a:pathLst>
          </a:custGeom>
          <a:solidFill>
            <a:srgbClr val="568FB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295" tIns="74295" rIns="74295" bIns="74295" numCol="1" spcCol="1270" anchor="ctr" anchorCtr="0">
            <a:noAutofit/>
          </a:bodyPr>
          <a:lstStyle/>
          <a:p>
            <a:pPr algn="ctr" defTabSz="86674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i="1" dirty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Apprentissage </a:t>
            </a:r>
            <a:r>
              <a:rPr lang="fr-FR" sz="1400" i="1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Algo</a:t>
            </a:r>
            <a:r>
              <a:rPr lang="fr-FR" sz="1400" i="1" dirty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 1</a:t>
            </a:r>
            <a:endParaRPr lang="en-US" sz="1400" i="1" dirty="0">
              <a:solidFill>
                <a:srgbClr val="25394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46" name="Connecteur droit avec flèche 45"/>
          <p:cNvCxnSpPr/>
          <p:nvPr/>
        </p:nvCxnSpPr>
        <p:spPr>
          <a:xfrm flipH="1">
            <a:off x="6358832" y="5081184"/>
            <a:ext cx="669123" cy="0"/>
          </a:xfrm>
          <a:prstGeom prst="straightConnector1">
            <a:avLst/>
          </a:prstGeom>
          <a:ln w="2857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>
            <a:off x="5823535" y="5501776"/>
            <a:ext cx="3632378" cy="6372"/>
          </a:xfrm>
          <a:prstGeom prst="straightConnector1">
            <a:avLst/>
          </a:prstGeom>
          <a:ln w="2857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6591192" y="4814770"/>
            <a:ext cx="687714" cy="27508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i="1" dirty="0" err="1">
                <a:solidFill>
                  <a:srgbClr val="5A78BE"/>
                </a:solidFill>
                <a:latin typeface="Avenir Book" charset="0"/>
                <a:ea typeface="Avenir Book" charset="0"/>
                <a:cs typeface="Avenir Book" charset="0"/>
              </a:rPr>
              <a:t>Coef</a:t>
            </a:r>
            <a:r>
              <a:rPr lang="fr-FR" sz="1400" i="1" dirty="0">
                <a:solidFill>
                  <a:srgbClr val="5A78BE"/>
                </a:solidFill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US" sz="1400" i="1" dirty="0" err="1">
              <a:solidFill>
                <a:srgbClr val="5A78B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8827258" y="4639582"/>
            <a:ext cx="526693" cy="27591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i="1" dirty="0">
                <a:solidFill>
                  <a:srgbClr val="5A78BE"/>
                </a:solidFill>
                <a:latin typeface="Avenir Book" charset="0"/>
                <a:ea typeface="Avenir Book" charset="0"/>
                <a:cs typeface="Avenir Book" charset="0"/>
              </a:rPr>
              <a:t>Ecart</a:t>
            </a:r>
            <a:endParaRPr lang="en-US" sz="1400" i="1" dirty="0" err="1">
              <a:solidFill>
                <a:srgbClr val="5A78B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0" name="Forme libre 49"/>
          <p:cNvSpPr/>
          <p:nvPr/>
        </p:nvSpPr>
        <p:spPr>
          <a:xfrm>
            <a:off x="7038963" y="4800792"/>
            <a:ext cx="1441434" cy="549023"/>
          </a:xfrm>
          <a:custGeom>
            <a:avLst/>
            <a:gdLst>
              <a:gd name="connsiteX0" fmla="*/ 0 w 1426048"/>
              <a:gd name="connsiteY0" fmla="*/ 0 h 938835"/>
              <a:gd name="connsiteX1" fmla="*/ 1426048 w 1426048"/>
              <a:gd name="connsiteY1" fmla="*/ 0 h 938835"/>
              <a:gd name="connsiteX2" fmla="*/ 1426048 w 1426048"/>
              <a:gd name="connsiteY2" fmla="*/ 938835 h 938835"/>
              <a:gd name="connsiteX3" fmla="*/ 0 w 1426048"/>
              <a:gd name="connsiteY3" fmla="*/ 938835 h 938835"/>
              <a:gd name="connsiteX4" fmla="*/ 0 w 1426048"/>
              <a:gd name="connsiteY4" fmla="*/ 0 h 9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048" h="938835">
                <a:moveTo>
                  <a:pt x="0" y="0"/>
                </a:moveTo>
                <a:lnTo>
                  <a:pt x="1426048" y="0"/>
                </a:lnTo>
                <a:lnTo>
                  <a:pt x="1426048" y="938835"/>
                </a:lnTo>
                <a:lnTo>
                  <a:pt x="0" y="938835"/>
                </a:lnTo>
                <a:lnTo>
                  <a:pt x="0" y="0"/>
                </a:lnTo>
                <a:close/>
              </a:path>
            </a:pathLst>
          </a:custGeom>
          <a:solidFill>
            <a:srgbClr val="568FB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295" tIns="74295" rIns="74295" bIns="74295" numCol="1" spcCol="1270" anchor="ctr" anchorCtr="0">
            <a:noAutofit/>
          </a:bodyPr>
          <a:lstStyle/>
          <a:p>
            <a:pPr algn="ctr" defTabSz="86674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i="1" dirty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Apprentissage</a:t>
            </a:r>
            <a:endParaRPr lang="en-US" sz="1400" i="1" dirty="0">
              <a:solidFill>
                <a:srgbClr val="25394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1" name="Forme libre 50"/>
          <p:cNvSpPr/>
          <p:nvPr/>
        </p:nvSpPr>
        <p:spPr>
          <a:xfrm>
            <a:off x="5066044" y="4817579"/>
            <a:ext cx="1329512" cy="633549"/>
          </a:xfrm>
          <a:custGeom>
            <a:avLst/>
            <a:gdLst>
              <a:gd name="connsiteX0" fmla="*/ 0 w 1426048"/>
              <a:gd name="connsiteY0" fmla="*/ 0 h 849850"/>
              <a:gd name="connsiteX1" fmla="*/ 1426048 w 1426048"/>
              <a:gd name="connsiteY1" fmla="*/ 0 h 849850"/>
              <a:gd name="connsiteX2" fmla="*/ 1426048 w 1426048"/>
              <a:gd name="connsiteY2" fmla="*/ 849850 h 849850"/>
              <a:gd name="connsiteX3" fmla="*/ 0 w 1426048"/>
              <a:gd name="connsiteY3" fmla="*/ 849850 h 849850"/>
              <a:gd name="connsiteX4" fmla="*/ 0 w 1426048"/>
              <a:gd name="connsiteY4" fmla="*/ 0 h 84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048" h="849850">
                <a:moveTo>
                  <a:pt x="0" y="0"/>
                </a:moveTo>
                <a:lnTo>
                  <a:pt x="1426048" y="0"/>
                </a:lnTo>
                <a:lnTo>
                  <a:pt x="1426048" y="849850"/>
                </a:lnTo>
                <a:lnTo>
                  <a:pt x="0" y="849850"/>
                </a:lnTo>
                <a:lnTo>
                  <a:pt x="0" y="0"/>
                </a:lnTo>
                <a:close/>
              </a:path>
            </a:pathLst>
          </a:custGeom>
          <a:solidFill>
            <a:srgbClr val="568FB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295" tIns="74295" rIns="74295" bIns="74295" numCol="1" spcCol="1270" anchor="ctr" anchorCtr="0">
            <a:noAutofit/>
          </a:bodyPr>
          <a:lstStyle/>
          <a:p>
            <a:pPr algn="ctr" defTabSz="86674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i="1" dirty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Prédicteur de synthèse</a:t>
            </a:r>
            <a:endParaRPr lang="en-US" sz="1400" i="1" dirty="0">
              <a:solidFill>
                <a:srgbClr val="25394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52" name="Connecteur droit avec flèche 51"/>
          <p:cNvCxnSpPr/>
          <p:nvPr/>
        </p:nvCxnSpPr>
        <p:spPr>
          <a:xfrm>
            <a:off x="9411304" y="2340970"/>
            <a:ext cx="16149" cy="2580960"/>
          </a:xfrm>
          <a:prstGeom prst="straightConnector1">
            <a:avLst/>
          </a:prstGeom>
          <a:ln w="2857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 flipH="1" flipV="1">
            <a:off x="9427457" y="5195791"/>
            <a:ext cx="1029" cy="294854"/>
          </a:xfrm>
          <a:prstGeom prst="straightConnector1">
            <a:avLst/>
          </a:prstGeom>
          <a:ln w="2857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 flipH="1">
            <a:off x="5836270" y="5446266"/>
            <a:ext cx="2122" cy="297668"/>
          </a:xfrm>
          <a:prstGeom prst="straightConnector1">
            <a:avLst/>
          </a:prstGeom>
          <a:ln w="2857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 flipH="1">
            <a:off x="8468162" y="5056546"/>
            <a:ext cx="779583" cy="5521"/>
          </a:xfrm>
          <a:prstGeom prst="straightConnector1">
            <a:avLst/>
          </a:prstGeom>
          <a:ln w="2857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orme libre 55"/>
          <p:cNvSpPr/>
          <p:nvPr/>
        </p:nvSpPr>
        <p:spPr>
          <a:xfrm>
            <a:off x="4977754" y="3826845"/>
            <a:ext cx="1329512" cy="523195"/>
          </a:xfrm>
          <a:custGeom>
            <a:avLst/>
            <a:gdLst>
              <a:gd name="connsiteX0" fmla="*/ 0 w 1426048"/>
              <a:gd name="connsiteY0" fmla="*/ 0 h 849850"/>
              <a:gd name="connsiteX1" fmla="*/ 1426048 w 1426048"/>
              <a:gd name="connsiteY1" fmla="*/ 0 h 849850"/>
              <a:gd name="connsiteX2" fmla="*/ 1426048 w 1426048"/>
              <a:gd name="connsiteY2" fmla="*/ 849850 h 849850"/>
              <a:gd name="connsiteX3" fmla="*/ 0 w 1426048"/>
              <a:gd name="connsiteY3" fmla="*/ 849850 h 849850"/>
              <a:gd name="connsiteX4" fmla="*/ 0 w 1426048"/>
              <a:gd name="connsiteY4" fmla="*/ 0 h 84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048" h="849850">
                <a:moveTo>
                  <a:pt x="0" y="0"/>
                </a:moveTo>
                <a:lnTo>
                  <a:pt x="1426048" y="0"/>
                </a:lnTo>
                <a:lnTo>
                  <a:pt x="1426048" y="849850"/>
                </a:lnTo>
                <a:lnTo>
                  <a:pt x="0" y="849850"/>
                </a:lnTo>
                <a:lnTo>
                  <a:pt x="0" y="0"/>
                </a:lnTo>
                <a:close/>
              </a:path>
            </a:pathLst>
          </a:custGeom>
          <a:solidFill>
            <a:srgbClr val="568FB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295" tIns="74295" rIns="74295" bIns="74295" numCol="1" spcCol="1270" anchor="ctr" anchorCtr="0">
            <a:noAutofit/>
          </a:bodyPr>
          <a:lstStyle/>
          <a:p>
            <a:pPr algn="ctr" defTabSz="86674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i="1" dirty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Optimisation / prédicteurs</a:t>
            </a:r>
            <a:endParaRPr lang="en-US" sz="1400" i="1" dirty="0">
              <a:solidFill>
                <a:srgbClr val="25394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7" name="Forme libre 56"/>
          <p:cNvSpPr/>
          <p:nvPr/>
        </p:nvSpPr>
        <p:spPr>
          <a:xfrm>
            <a:off x="5068031" y="3910751"/>
            <a:ext cx="1329512" cy="523195"/>
          </a:xfrm>
          <a:custGeom>
            <a:avLst/>
            <a:gdLst>
              <a:gd name="connsiteX0" fmla="*/ 0 w 1426048"/>
              <a:gd name="connsiteY0" fmla="*/ 0 h 849850"/>
              <a:gd name="connsiteX1" fmla="*/ 1426048 w 1426048"/>
              <a:gd name="connsiteY1" fmla="*/ 0 h 849850"/>
              <a:gd name="connsiteX2" fmla="*/ 1426048 w 1426048"/>
              <a:gd name="connsiteY2" fmla="*/ 849850 h 849850"/>
              <a:gd name="connsiteX3" fmla="*/ 0 w 1426048"/>
              <a:gd name="connsiteY3" fmla="*/ 849850 h 849850"/>
              <a:gd name="connsiteX4" fmla="*/ 0 w 1426048"/>
              <a:gd name="connsiteY4" fmla="*/ 0 h 84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048" h="849850">
                <a:moveTo>
                  <a:pt x="0" y="0"/>
                </a:moveTo>
                <a:lnTo>
                  <a:pt x="1426048" y="0"/>
                </a:lnTo>
                <a:lnTo>
                  <a:pt x="1426048" y="849850"/>
                </a:lnTo>
                <a:lnTo>
                  <a:pt x="0" y="849850"/>
                </a:lnTo>
                <a:lnTo>
                  <a:pt x="0" y="0"/>
                </a:lnTo>
                <a:close/>
              </a:path>
            </a:pathLst>
          </a:custGeom>
          <a:solidFill>
            <a:srgbClr val="568FB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295" tIns="74295" rIns="74295" bIns="74295" numCol="1" spcCol="1270" anchor="ctr" anchorCtr="0">
            <a:noAutofit/>
          </a:bodyPr>
          <a:lstStyle/>
          <a:p>
            <a:pPr algn="ctr" defTabSz="86674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i="1" dirty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Prédicteur composite</a:t>
            </a:r>
            <a:endParaRPr lang="en-US" sz="1400" i="1" dirty="0">
              <a:solidFill>
                <a:srgbClr val="25394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9260172" y="4925115"/>
            <a:ext cx="334561" cy="28995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bIns="156000" rtlCol="0" anchor="ctr" anchorCtr="0"/>
          <a:lstStyle/>
          <a:p>
            <a:pPr algn="ctr"/>
            <a:r>
              <a:rPr lang="fr-FR" sz="4800" i="1" dirty="0">
                <a:solidFill>
                  <a:srgbClr val="5A78BE"/>
                </a:solidFill>
                <a:latin typeface="Avenir Book" charset="0"/>
                <a:ea typeface="Avenir Book" charset="0"/>
                <a:cs typeface="Avenir Book" charset="0"/>
              </a:rPr>
              <a:t>-</a:t>
            </a:r>
            <a:endParaRPr lang="en-US" sz="1600" i="1" dirty="0">
              <a:solidFill>
                <a:srgbClr val="5A78BE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0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Méthodologie - Structuration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49524" y="92590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02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289145" y="4794210"/>
            <a:ext cx="3811058" cy="11832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600" dirty="0">
                <a:latin typeface="Avenir Book" charset="0"/>
                <a:ea typeface="Avenir Book" charset="0"/>
                <a:cs typeface="Avenir Book" charset="0"/>
              </a:rPr>
              <a:t>22 Prédicteurs unitaires simples (ex. moyenne, tangente) ou complexes fournissent chacun une prédiction de t+1 à t+6</a:t>
            </a:r>
            <a:endParaRPr lang="en-US" sz="1600" dirty="0" err="1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296023" y="2809514"/>
            <a:ext cx="3735388" cy="11214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600" dirty="0">
                <a:latin typeface="Avenir Book" charset="0"/>
                <a:ea typeface="Avenir Book" charset="0"/>
                <a:cs typeface="Avenir Book" charset="0"/>
              </a:rPr>
              <a:t>20 Prédicteurs composites choisissent les meilleures données suivant un algorithme d’optimisation spécifique</a:t>
            </a:r>
            <a:endParaRPr lang="en-US" sz="1600" dirty="0" err="1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296023" y="1588518"/>
            <a:ext cx="3735388" cy="8922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600" dirty="0">
                <a:latin typeface="Avenir Book" charset="0"/>
                <a:ea typeface="Avenir Book" charset="0"/>
                <a:cs typeface="Avenir Book" charset="0"/>
              </a:rPr>
              <a:t>La valeur optimale est construite à partir des 20 valeurs de prédiction composites </a:t>
            </a:r>
            <a:endParaRPr lang="en-US" sz="1600" dirty="0" err="1"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3" name="Grouper 2"/>
          <p:cNvGrpSpPr/>
          <p:nvPr/>
        </p:nvGrpSpPr>
        <p:grpSpPr>
          <a:xfrm>
            <a:off x="4222900" y="1208457"/>
            <a:ext cx="4806747" cy="4876041"/>
            <a:chOff x="4148138" y="759883"/>
            <a:chExt cx="4922044" cy="5090584"/>
          </a:xfrm>
        </p:grpSpPr>
        <p:sp>
          <p:nvSpPr>
            <p:cNvPr id="62" name="Ellipse 61"/>
            <p:cNvSpPr/>
            <p:nvPr/>
          </p:nvSpPr>
          <p:spPr>
            <a:xfrm>
              <a:off x="4148138" y="4852988"/>
              <a:ext cx="550333" cy="550333"/>
            </a:xfrm>
            <a:prstGeom prst="ellipse">
              <a:avLst/>
            </a:prstGeom>
            <a:solidFill>
              <a:srgbClr val="253946"/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relaxedInset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U1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63" name="Ellipse 62"/>
            <p:cNvSpPr/>
            <p:nvPr/>
          </p:nvSpPr>
          <p:spPr>
            <a:xfrm>
              <a:off x="4819717" y="4852988"/>
              <a:ext cx="550333" cy="550333"/>
            </a:xfrm>
            <a:prstGeom prst="ellipse">
              <a:avLst/>
            </a:prstGeom>
            <a:solidFill>
              <a:srgbClr val="253946"/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relaxedInset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U2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64" name="Ellipse 63"/>
            <p:cNvSpPr/>
            <p:nvPr/>
          </p:nvSpPr>
          <p:spPr>
            <a:xfrm>
              <a:off x="5491296" y="4852988"/>
              <a:ext cx="550333" cy="550333"/>
            </a:xfrm>
            <a:prstGeom prst="ellipse">
              <a:avLst/>
            </a:prstGeom>
            <a:solidFill>
              <a:srgbClr val="253946"/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relaxedInset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6162874" y="4852988"/>
              <a:ext cx="550333" cy="550333"/>
            </a:xfrm>
            <a:prstGeom prst="ellipse">
              <a:avLst/>
            </a:prstGeom>
            <a:solidFill>
              <a:srgbClr val="253946"/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relaxedInset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66" name="Ellipse 65"/>
            <p:cNvSpPr/>
            <p:nvPr/>
          </p:nvSpPr>
          <p:spPr>
            <a:xfrm>
              <a:off x="6834453" y="4852988"/>
              <a:ext cx="550333" cy="550333"/>
            </a:xfrm>
            <a:prstGeom prst="ellipse">
              <a:avLst/>
            </a:prstGeom>
            <a:solidFill>
              <a:srgbClr val="253946"/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relaxedInset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67" name="Ellipse 66"/>
            <p:cNvSpPr/>
            <p:nvPr/>
          </p:nvSpPr>
          <p:spPr>
            <a:xfrm>
              <a:off x="7506032" y="4852988"/>
              <a:ext cx="550333" cy="550333"/>
            </a:xfrm>
            <a:prstGeom prst="ellipse">
              <a:avLst/>
            </a:prstGeom>
            <a:solidFill>
              <a:srgbClr val="253946"/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relaxedInset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U21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68" name="Ellipse 67"/>
            <p:cNvSpPr/>
            <p:nvPr/>
          </p:nvSpPr>
          <p:spPr>
            <a:xfrm>
              <a:off x="8177611" y="4852988"/>
              <a:ext cx="550333" cy="550333"/>
            </a:xfrm>
            <a:prstGeom prst="ellipse">
              <a:avLst/>
            </a:prstGeom>
            <a:solidFill>
              <a:srgbClr val="253946"/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relaxedInset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U22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69" name="Ellipse 68"/>
            <p:cNvSpPr/>
            <p:nvPr/>
          </p:nvSpPr>
          <p:spPr>
            <a:xfrm>
              <a:off x="4498975" y="2720446"/>
              <a:ext cx="550333" cy="550333"/>
            </a:xfrm>
            <a:prstGeom prst="ellipse">
              <a:avLst/>
            </a:prstGeom>
            <a:solidFill>
              <a:srgbClr val="253946"/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relaxedInset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C1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70" name="Ellipse 69"/>
            <p:cNvSpPr/>
            <p:nvPr/>
          </p:nvSpPr>
          <p:spPr>
            <a:xfrm>
              <a:off x="5170554" y="2720446"/>
              <a:ext cx="550333" cy="550333"/>
            </a:xfrm>
            <a:prstGeom prst="ellipse">
              <a:avLst/>
            </a:prstGeom>
            <a:solidFill>
              <a:srgbClr val="253946"/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relaxedInset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C2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71" name="Ellipse 70"/>
            <p:cNvSpPr/>
            <p:nvPr/>
          </p:nvSpPr>
          <p:spPr>
            <a:xfrm>
              <a:off x="5842133" y="2720446"/>
              <a:ext cx="550333" cy="550333"/>
            </a:xfrm>
            <a:prstGeom prst="ellipse">
              <a:avLst/>
            </a:prstGeom>
            <a:solidFill>
              <a:srgbClr val="253946"/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relaxedInset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72" name="Ellipse 71"/>
            <p:cNvSpPr/>
            <p:nvPr/>
          </p:nvSpPr>
          <p:spPr>
            <a:xfrm>
              <a:off x="6513712" y="2720446"/>
              <a:ext cx="550333" cy="550333"/>
            </a:xfrm>
            <a:prstGeom prst="ellipse">
              <a:avLst/>
            </a:prstGeom>
            <a:solidFill>
              <a:srgbClr val="253946"/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relaxedInset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73" name="Ellipse 72"/>
            <p:cNvSpPr/>
            <p:nvPr/>
          </p:nvSpPr>
          <p:spPr>
            <a:xfrm>
              <a:off x="7185291" y="2720446"/>
              <a:ext cx="550333" cy="550333"/>
            </a:xfrm>
            <a:prstGeom prst="ellipse">
              <a:avLst/>
            </a:prstGeom>
            <a:solidFill>
              <a:srgbClr val="253946"/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relaxedInset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C19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74" name="Ellipse 73"/>
            <p:cNvSpPr/>
            <p:nvPr/>
          </p:nvSpPr>
          <p:spPr>
            <a:xfrm>
              <a:off x="7856870" y="2720446"/>
              <a:ext cx="550333" cy="550333"/>
            </a:xfrm>
            <a:prstGeom prst="ellipse">
              <a:avLst/>
            </a:prstGeom>
            <a:solidFill>
              <a:srgbClr val="253946"/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relaxedInset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C20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cxnSp>
          <p:nvCxnSpPr>
            <p:cNvPr id="75" name="Connecteur droit 74"/>
            <p:cNvCxnSpPr>
              <a:endCxn id="77" idx="4"/>
            </p:cNvCxnSpPr>
            <p:nvPr/>
          </p:nvCxnSpPr>
          <p:spPr>
            <a:xfrm flipV="1">
              <a:off x="4430184" y="3270779"/>
              <a:ext cx="343958" cy="15753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eur droit 75"/>
            <p:cNvCxnSpPr>
              <a:stCxn id="67" idx="0"/>
              <a:endCxn id="77" idx="4"/>
            </p:cNvCxnSpPr>
            <p:nvPr/>
          </p:nvCxnSpPr>
          <p:spPr>
            <a:xfrm flipH="1" flipV="1">
              <a:off x="4774142" y="3270779"/>
              <a:ext cx="320741" cy="15822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76"/>
            <p:cNvCxnSpPr>
              <a:stCxn id="68" idx="0"/>
            </p:cNvCxnSpPr>
            <p:nvPr/>
          </p:nvCxnSpPr>
          <p:spPr>
            <a:xfrm flipH="1" flipV="1">
              <a:off x="4794779" y="3298296"/>
              <a:ext cx="971683" cy="15546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77"/>
            <p:cNvCxnSpPr>
              <a:endCxn id="77" idx="4"/>
            </p:cNvCxnSpPr>
            <p:nvPr/>
          </p:nvCxnSpPr>
          <p:spPr>
            <a:xfrm flipH="1" flipV="1">
              <a:off x="4774142" y="3270779"/>
              <a:ext cx="1657879" cy="15753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/>
            <p:cNvCxnSpPr>
              <a:endCxn id="70" idx="0"/>
            </p:cNvCxnSpPr>
            <p:nvPr/>
          </p:nvCxnSpPr>
          <p:spPr>
            <a:xfrm>
              <a:off x="4787900" y="3284538"/>
              <a:ext cx="2321720" cy="1568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/>
            <p:cNvCxnSpPr>
              <a:endCxn id="71" idx="0"/>
            </p:cNvCxnSpPr>
            <p:nvPr/>
          </p:nvCxnSpPr>
          <p:spPr>
            <a:xfrm>
              <a:off x="4787900" y="3270779"/>
              <a:ext cx="2993299" cy="15822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eur droit 80"/>
            <p:cNvCxnSpPr>
              <a:endCxn id="72" idx="0"/>
            </p:cNvCxnSpPr>
            <p:nvPr/>
          </p:nvCxnSpPr>
          <p:spPr>
            <a:xfrm>
              <a:off x="4794779" y="3284538"/>
              <a:ext cx="3657999" cy="1568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Ellipse 81"/>
            <p:cNvSpPr/>
            <p:nvPr/>
          </p:nvSpPr>
          <p:spPr>
            <a:xfrm>
              <a:off x="4437062" y="3944938"/>
              <a:ext cx="2545292" cy="378354"/>
            </a:xfrm>
            <a:prstGeom prst="ellipse">
              <a:avLst/>
            </a:prstGeom>
            <a:solidFill>
              <a:srgbClr val="568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venir Book" charset="0"/>
                  <a:ea typeface="Avenir Book" charset="0"/>
                  <a:cs typeface="Avenir Book" charset="0"/>
                </a:rPr>
                <a:t>Algorithme 1</a:t>
              </a:r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83" name="Ellipse 82"/>
            <p:cNvSpPr/>
            <p:nvPr/>
          </p:nvSpPr>
          <p:spPr>
            <a:xfrm>
              <a:off x="6052808" y="1165754"/>
              <a:ext cx="550333" cy="550333"/>
            </a:xfrm>
            <a:prstGeom prst="ellipse">
              <a:avLst/>
            </a:prstGeom>
            <a:solidFill>
              <a:srgbClr val="253946"/>
            </a:solidFill>
            <a:ln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relaxedInset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cxnSp>
          <p:nvCxnSpPr>
            <p:cNvPr id="84" name="Connecteur droit 83"/>
            <p:cNvCxnSpPr>
              <a:stCxn id="77" idx="0"/>
            </p:cNvCxnSpPr>
            <p:nvPr/>
          </p:nvCxnSpPr>
          <p:spPr>
            <a:xfrm flipV="1">
              <a:off x="4774142" y="1716089"/>
              <a:ext cx="1527175" cy="10043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84"/>
            <p:cNvCxnSpPr/>
            <p:nvPr/>
          </p:nvCxnSpPr>
          <p:spPr>
            <a:xfrm flipV="1">
              <a:off x="5455180" y="1716088"/>
              <a:ext cx="872795" cy="997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85"/>
            <p:cNvCxnSpPr/>
            <p:nvPr/>
          </p:nvCxnSpPr>
          <p:spPr>
            <a:xfrm flipV="1">
              <a:off x="6115580" y="1716088"/>
              <a:ext cx="212395" cy="997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86"/>
            <p:cNvCxnSpPr>
              <a:stCxn id="80" idx="0"/>
            </p:cNvCxnSpPr>
            <p:nvPr/>
          </p:nvCxnSpPr>
          <p:spPr>
            <a:xfrm flipH="1" flipV="1">
              <a:off x="6327974" y="1716088"/>
              <a:ext cx="460904" cy="1004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>
              <a:stCxn id="81" idx="0"/>
            </p:cNvCxnSpPr>
            <p:nvPr/>
          </p:nvCxnSpPr>
          <p:spPr>
            <a:xfrm flipH="1" flipV="1">
              <a:off x="6327975" y="1716088"/>
              <a:ext cx="1132483" cy="1004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>
              <a:stCxn id="82" idx="0"/>
            </p:cNvCxnSpPr>
            <p:nvPr/>
          </p:nvCxnSpPr>
          <p:spPr>
            <a:xfrm flipH="1" flipV="1">
              <a:off x="6327974" y="1716088"/>
              <a:ext cx="1804062" cy="1004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Ellipse 89"/>
            <p:cNvSpPr/>
            <p:nvPr/>
          </p:nvSpPr>
          <p:spPr>
            <a:xfrm>
              <a:off x="5069946" y="2170113"/>
              <a:ext cx="2779183" cy="378354"/>
            </a:xfrm>
            <a:prstGeom prst="ellipse">
              <a:avLst/>
            </a:prstGeom>
            <a:solidFill>
              <a:srgbClr val="568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venir Book" charset="0"/>
                  <a:ea typeface="Avenir Book" charset="0"/>
                  <a:cs typeface="Avenir Book" charset="0"/>
                </a:rPr>
                <a:t>Algorithme de synthèse</a:t>
              </a:r>
              <a:endPara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91" name="Flèche droite 65"/>
            <p:cNvSpPr/>
            <p:nvPr/>
          </p:nvSpPr>
          <p:spPr>
            <a:xfrm rot="16200000">
              <a:off x="6232870" y="966602"/>
              <a:ext cx="179546" cy="178858"/>
            </a:xfrm>
            <a:prstGeom prst="rightArrow">
              <a:avLst/>
            </a:prstGeom>
            <a:solidFill>
              <a:srgbClr val="568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5826654" y="759883"/>
              <a:ext cx="901171" cy="31644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00" i="1" dirty="0">
                  <a:solidFill>
                    <a:srgbClr val="568FBA"/>
                  </a:solidFill>
                  <a:latin typeface="Avenir Book" charset="0"/>
                  <a:ea typeface="Avenir Book" charset="0"/>
                  <a:cs typeface="Avenir Book" charset="0"/>
                </a:rPr>
                <a:t>Valeur prédite</a:t>
              </a:r>
              <a:endParaRPr lang="en-US" sz="1000" i="1" dirty="0" err="1">
                <a:solidFill>
                  <a:srgbClr val="568FBA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93" name="ZoneTexte 92"/>
            <p:cNvSpPr txBox="1"/>
            <p:nvPr/>
          </p:nvSpPr>
          <p:spPr>
            <a:xfrm>
              <a:off x="5984875" y="5650971"/>
              <a:ext cx="1121304" cy="1994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00" i="1" dirty="0">
                  <a:solidFill>
                    <a:srgbClr val="568FBA"/>
                  </a:solidFill>
                  <a:latin typeface="Avenir Book" charset="0"/>
                  <a:ea typeface="Avenir Book" charset="0"/>
                  <a:cs typeface="Avenir Book" charset="0"/>
                </a:rPr>
                <a:t>Valeur mesurée</a:t>
              </a:r>
            </a:p>
          </p:txBody>
        </p:sp>
        <p:sp>
          <p:nvSpPr>
            <p:cNvPr id="94" name="ZoneTexte 93"/>
            <p:cNvSpPr txBox="1"/>
            <p:nvPr/>
          </p:nvSpPr>
          <p:spPr>
            <a:xfrm>
              <a:off x="7691174" y="4323292"/>
              <a:ext cx="1121304" cy="1994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00" i="1" dirty="0">
                  <a:solidFill>
                    <a:srgbClr val="568FBA"/>
                  </a:solidFill>
                  <a:latin typeface="Avenir Book" charset="0"/>
                  <a:ea typeface="Avenir Book" charset="0"/>
                  <a:cs typeface="Avenir Book" charset="0"/>
                </a:rPr>
                <a:t>Ecart prédiction</a:t>
              </a:r>
            </a:p>
          </p:txBody>
        </p:sp>
        <p:sp>
          <p:nvSpPr>
            <p:cNvPr id="95" name="Flèche droite 69"/>
            <p:cNvSpPr/>
            <p:nvPr/>
          </p:nvSpPr>
          <p:spPr>
            <a:xfrm rot="16200000">
              <a:off x="6363573" y="5451819"/>
              <a:ext cx="179546" cy="178858"/>
            </a:xfrm>
            <a:prstGeom prst="rightArrow">
              <a:avLst/>
            </a:prstGeom>
            <a:solidFill>
              <a:srgbClr val="568F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96" name="ZoneTexte 95"/>
            <p:cNvSpPr txBox="1"/>
            <p:nvPr/>
          </p:nvSpPr>
          <p:spPr>
            <a:xfrm>
              <a:off x="7948878" y="2448719"/>
              <a:ext cx="1121304" cy="1994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00" i="1" dirty="0">
                  <a:solidFill>
                    <a:srgbClr val="568FBA"/>
                  </a:solidFill>
                  <a:latin typeface="Avenir Book" charset="0"/>
                  <a:ea typeface="Avenir Book" charset="0"/>
                  <a:cs typeface="Avenir Book" charset="0"/>
                </a:rPr>
                <a:t>Ecart prédiction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403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496268" y="2005014"/>
            <a:ext cx="8575542" cy="2691562"/>
            <a:chOff x="357234" y="1257302"/>
            <a:chExt cx="6459984" cy="2388266"/>
          </a:xfrm>
        </p:grpSpPr>
        <p:sp>
          <p:nvSpPr>
            <p:cNvPr id="3" name="AutoShape 2"/>
            <p:cNvSpPr>
              <a:spLocks noChangeArrowheads="1"/>
            </p:cNvSpPr>
            <p:nvPr/>
          </p:nvSpPr>
          <p:spPr bwMode="auto">
            <a:xfrm>
              <a:off x="407249" y="2571750"/>
              <a:ext cx="6409969" cy="1073818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9250" tIns="29250" rIns="29250" bIns="29250"/>
            <a:lstStyle/>
            <a:p>
              <a:pPr>
                <a:buClr>
                  <a:srgbClr val="F7B100"/>
                </a:buClr>
              </a:pPr>
              <a:r>
                <a:rPr lang="fr-FR" sz="2800" cap="all" dirty="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rPr>
                <a:t>Analyse des données</a:t>
              </a:r>
            </a:p>
          </p:txBody>
        </p:sp>
        <p:sp>
          <p:nvSpPr>
            <p:cNvPr id="4" name="AutoShape 3"/>
            <p:cNvSpPr>
              <a:spLocks noChangeArrowheads="1"/>
            </p:cNvSpPr>
            <p:nvPr/>
          </p:nvSpPr>
          <p:spPr bwMode="auto">
            <a:xfrm>
              <a:off x="357234" y="1257302"/>
              <a:ext cx="1343200" cy="973931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9250" tIns="0" rIns="29250" bIns="0" anchor="ctr"/>
            <a:lstStyle/>
            <a:p>
              <a:pPr eaLnBrk="0" hangingPunct="0"/>
              <a:r>
                <a:rPr lang="en-GB" sz="9600" dirty="0">
                  <a:solidFill>
                    <a:srgbClr val="568FBA"/>
                  </a:solidFill>
                  <a:latin typeface="Avenir Book" charset="0"/>
                  <a:ea typeface="Avenir Book" charset="0"/>
                  <a:cs typeface="Avenir Book" charset="0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834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des données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03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43" name="Espace réservé du texte 1"/>
          <p:cNvSpPr txBox="1">
            <a:spLocks/>
          </p:cNvSpPr>
          <p:nvPr/>
        </p:nvSpPr>
        <p:spPr>
          <a:xfrm>
            <a:off x="477255" y="3218351"/>
            <a:ext cx="6684921" cy="2049513"/>
          </a:xfrm>
          <a:prstGeom prst="rect">
            <a:avLst/>
          </a:prstGeom>
          <a:noFill/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/>
              <a:t>Besoin de filtrage</a:t>
            </a:r>
          </a:p>
          <a:p>
            <a:pPr lvl="1"/>
            <a:r>
              <a:rPr lang="fr-FR" sz="1600" dirty="0" smtClean="0"/>
              <a:t>« bruit » important (variation rapide d’une heure à l’autre)</a:t>
            </a:r>
          </a:p>
          <a:p>
            <a:pPr lvl="1"/>
            <a:r>
              <a:rPr lang="fr-FR" sz="1600" dirty="0" smtClean="0"/>
              <a:t>Analyse fréquentielle non exploitable</a:t>
            </a:r>
          </a:p>
          <a:p>
            <a:r>
              <a:rPr lang="fr-FR" sz="1800" dirty="0" smtClean="0"/>
              <a:t>Filtres utilisés (réduit les pics)</a:t>
            </a:r>
          </a:p>
          <a:p>
            <a:pPr lvl="1"/>
            <a:r>
              <a:rPr lang="fr-FR" sz="1600" dirty="0" smtClean="0"/>
              <a:t>Filtre simple (ordre 1) -&gt; limite les retards (déphasage)</a:t>
            </a:r>
          </a:p>
          <a:p>
            <a:pPr lvl="1"/>
            <a:r>
              <a:rPr lang="fr-FR" sz="1600" dirty="0" smtClean="0"/>
              <a:t>Filtre « passe bas » -&gt; élimine les hautes fréquences</a:t>
            </a:r>
          </a:p>
        </p:txBody>
      </p:sp>
      <p:pic>
        <p:nvPicPr>
          <p:cNvPr id="44" name="Imag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716" y="1208292"/>
            <a:ext cx="5330035" cy="2081863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249" y="5107155"/>
            <a:ext cx="3614332" cy="1201249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44" y="5107155"/>
            <a:ext cx="3650751" cy="120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7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des données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03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8" name="Espace réservé du texte 1"/>
          <p:cNvSpPr txBox="1">
            <a:spLocks/>
          </p:cNvSpPr>
          <p:nvPr/>
        </p:nvSpPr>
        <p:spPr>
          <a:xfrm>
            <a:off x="621507" y="1339713"/>
            <a:ext cx="8732635" cy="3867205"/>
          </a:xfrm>
          <a:prstGeom prst="rect">
            <a:avLst/>
          </a:prstGeom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smtClean="0"/>
              <a:t>Analyse fréquentielle (sur données filtrées)</a:t>
            </a:r>
          </a:p>
          <a:p>
            <a:pPr lvl="1"/>
            <a:r>
              <a:rPr lang="fr-FR" sz="1600" smtClean="0"/>
              <a:t>Utilisation de la transformée de Fourier rapide</a:t>
            </a:r>
          </a:p>
          <a:p>
            <a:pPr lvl="1"/>
            <a:r>
              <a:rPr lang="fr-FR" sz="1600" smtClean="0"/>
              <a:t>Fréquences identifiées : 12h, 24h, semaine </a:t>
            </a:r>
            <a:endParaRPr lang="fr-FR" sz="1600" dirty="0" smtClean="0"/>
          </a:p>
        </p:txBody>
      </p:sp>
      <p:grpSp>
        <p:nvGrpSpPr>
          <p:cNvPr id="9" name="Grouper 8"/>
          <p:cNvGrpSpPr/>
          <p:nvPr/>
        </p:nvGrpSpPr>
        <p:grpSpPr>
          <a:xfrm>
            <a:off x="307389" y="2369387"/>
            <a:ext cx="9046753" cy="3690399"/>
            <a:chOff x="307389" y="2036421"/>
            <a:chExt cx="9598612" cy="4178642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389" y="2603500"/>
              <a:ext cx="9369425" cy="361156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0391" y="2036421"/>
              <a:ext cx="4645610" cy="1795824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7585911" y="2167940"/>
              <a:ext cx="990600" cy="9906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600" i="1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Données non filtrées</a:t>
              </a:r>
            </a:p>
            <a:p>
              <a:r>
                <a:rPr lang="fr-FR" sz="1600" i="1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 (horizon identique)</a:t>
              </a:r>
              <a:endParaRPr lang="en-US" sz="1600" i="1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7250146" y="4058242"/>
              <a:ext cx="990600" cy="9906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600" i="1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Données filtrées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100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des données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03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4" name="Espace réservé du texte 1"/>
          <p:cNvSpPr txBox="1">
            <a:spLocks/>
          </p:cNvSpPr>
          <p:nvPr/>
        </p:nvSpPr>
        <p:spPr>
          <a:xfrm>
            <a:off x="376889" y="1574543"/>
            <a:ext cx="3884780" cy="4313898"/>
          </a:xfrm>
          <a:prstGeom prst="rect">
            <a:avLst/>
          </a:prstGeom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smtClean="0"/>
              <a:t>Caractéristiques pertinentes</a:t>
            </a:r>
          </a:p>
          <a:p>
            <a:pPr lvl="1"/>
            <a:r>
              <a:rPr lang="fr-FR" sz="1600" smtClean="0"/>
              <a:t>L’heure de la journée</a:t>
            </a:r>
          </a:p>
          <a:p>
            <a:pPr lvl="2"/>
            <a:r>
              <a:rPr lang="fr-FR" sz="1400" smtClean="0"/>
              <a:t>2 pics/j -&gt; freq 12h et 24h</a:t>
            </a:r>
          </a:p>
          <a:p>
            <a:pPr lvl="2"/>
            <a:r>
              <a:rPr lang="fr-FR" sz="1400" smtClean="0"/>
              <a:t>Décalage des deux ½ période -&gt; explique les freq 6h, 8h, 34h</a:t>
            </a:r>
          </a:p>
          <a:p>
            <a:pPr lvl="1"/>
            <a:r>
              <a:rPr lang="fr-FR" sz="1600" smtClean="0"/>
              <a:t>Le jour de la semaine</a:t>
            </a:r>
          </a:p>
          <a:p>
            <a:pPr lvl="2"/>
            <a:r>
              <a:rPr lang="fr-FR" sz="1400" smtClean="0"/>
              <a:t>2 groupes lundi à samedi et dimanche/férié  -&gt; freq semaine</a:t>
            </a:r>
          </a:p>
          <a:p>
            <a:pPr lvl="2"/>
            <a:endParaRPr lang="fr-FR" sz="1400" smtClean="0"/>
          </a:p>
          <a:p>
            <a:r>
              <a:rPr lang="fr-FR" sz="1800" smtClean="0"/>
              <a:t>Autres caractéristiques</a:t>
            </a:r>
          </a:p>
          <a:p>
            <a:pPr lvl="1"/>
            <a:r>
              <a:rPr lang="fr-FR" sz="1600" smtClean="0"/>
              <a:t>Variations de fréquence supérieure à la journée (ex. annuelles)</a:t>
            </a:r>
          </a:p>
          <a:p>
            <a:pPr lvl="1"/>
            <a:r>
              <a:rPr lang="fr-FR" sz="1600" smtClean="0"/>
              <a:t>Variations de fréquence faible (sur quelques heures) ex. vent</a:t>
            </a:r>
            <a:endParaRPr lang="en-US" sz="16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685" y="1205370"/>
            <a:ext cx="4932911" cy="265351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685" y="3958114"/>
            <a:ext cx="4856879" cy="187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des données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03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7" name="Espace réservé du texte 1"/>
          <p:cNvSpPr txBox="1">
            <a:spLocks/>
          </p:cNvSpPr>
          <p:nvPr/>
        </p:nvSpPr>
        <p:spPr>
          <a:xfrm>
            <a:off x="621507" y="1339713"/>
            <a:ext cx="3884780" cy="4313898"/>
          </a:xfrm>
          <a:prstGeom prst="rect">
            <a:avLst/>
          </a:prstGeom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smtClean="0"/>
              <a:t>Courbes similaires</a:t>
            </a:r>
          </a:p>
          <a:p>
            <a:pPr lvl="1"/>
            <a:r>
              <a:rPr lang="fr-FR" sz="1600" smtClean="0"/>
              <a:t>Inversé pour O3</a:t>
            </a:r>
            <a:endParaRPr lang="fr-FR" sz="1600" dirty="0" smtClean="0"/>
          </a:p>
        </p:txBody>
      </p:sp>
      <p:grpSp>
        <p:nvGrpSpPr>
          <p:cNvPr id="3" name="Grouper 2"/>
          <p:cNvGrpSpPr/>
          <p:nvPr/>
        </p:nvGrpSpPr>
        <p:grpSpPr>
          <a:xfrm>
            <a:off x="564481" y="2166062"/>
            <a:ext cx="8989822" cy="3565189"/>
            <a:chOff x="255999" y="1965121"/>
            <a:chExt cx="9699527" cy="3846644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8063" y="1965121"/>
              <a:ext cx="4817463" cy="3846644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5387084" y="2568487"/>
              <a:ext cx="990600" cy="9906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733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PC</a:t>
              </a:r>
              <a:endParaRPr lang="en-US" sz="1733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999" y="2034413"/>
              <a:ext cx="4652482" cy="3777352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777269" y="2811500"/>
              <a:ext cx="990600" cy="9906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733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O3</a:t>
              </a:r>
              <a:endParaRPr lang="en-US" sz="1733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970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Corrélation entre mesures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03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2" name="Espace réservé du texte 1"/>
          <p:cNvSpPr txBox="1">
            <a:spLocks/>
          </p:cNvSpPr>
          <p:nvPr/>
        </p:nvSpPr>
        <p:spPr>
          <a:xfrm>
            <a:off x="725168" y="1258242"/>
            <a:ext cx="9323842" cy="3813978"/>
          </a:xfrm>
          <a:prstGeom prst="rect">
            <a:avLst/>
          </a:prstGeom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/>
              <a:t>Mesure de corrélation entre mesures</a:t>
            </a:r>
          </a:p>
          <a:p>
            <a:pPr lvl="1"/>
            <a:r>
              <a:rPr lang="fr-FR" sz="1600" dirty="0" smtClean="0"/>
              <a:t>Utilisation du coefficient linéaire de Bravais-</a:t>
            </a:r>
            <a:r>
              <a:rPr lang="fr-FR" sz="1600" dirty="0" err="1" smtClean="0"/>
              <a:t>pearson</a:t>
            </a:r>
            <a:r>
              <a:rPr lang="fr-FR" sz="1600" dirty="0" smtClean="0"/>
              <a:t> sur une fenêtre</a:t>
            </a:r>
          </a:p>
          <a:p>
            <a:pPr lvl="2"/>
            <a:r>
              <a:rPr lang="fr-FR" sz="1400" dirty="0" smtClean="0"/>
              <a:t>r(X,Y) = covariance(X,Y)/écart-type(X)*écart-type(Y) -&gt; r=0 : non linéaire, r=1 linéaire</a:t>
            </a:r>
          </a:p>
          <a:p>
            <a:pPr lvl="2"/>
            <a:endParaRPr lang="fr-FR" sz="1400" dirty="0" smtClean="0"/>
          </a:p>
          <a:p>
            <a:r>
              <a:rPr lang="fr-FR" sz="1800" dirty="0" smtClean="0"/>
              <a:t>Résultat</a:t>
            </a:r>
          </a:p>
          <a:p>
            <a:pPr lvl="1"/>
            <a:r>
              <a:rPr lang="fr-FR" sz="1600" dirty="0" smtClean="0"/>
              <a:t>Taille fenêtre :</a:t>
            </a:r>
          </a:p>
          <a:p>
            <a:pPr lvl="2"/>
            <a:r>
              <a:rPr lang="fr-FR" sz="1400" dirty="0" smtClean="0"/>
              <a:t>Trois essais : 6h, 10h et 24h</a:t>
            </a:r>
          </a:p>
          <a:p>
            <a:pPr lvl="1"/>
            <a:r>
              <a:rPr lang="fr-FR" sz="1600" dirty="0" smtClean="0"/>
              <a:t>Corrélation :</a:t>
            </a:r>
          </a:p>
          <a:p>
            <a:pPr lvl="2"/>
            <a:r>
              <a:rPr lang="fr-FR" sz="1400" dirty="0" smtClean="0"/>
              <a:t>Coefficient R &gt; 0,5 en moyenne sur toutes les séries</a:t>
            </a:r>
          </a:p>
          <a:p>
            <a:pPr lvl="1"/>
            <a:endParaRPr lang="fr-FR" sz="1600" dirty="0" smtClean="0"/>
          </a:p>
          <a:p>
            <a:pPr marL="584711" lvl="2" indent="0">
              <a:buFont typeface="Courier New" charset="0"/>
              <a:buNone/>
            </a:pPr>
            <a:endParaRPr lang="fr-FR" sz="14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71" y="3877840"/>
            <a:ext cx="8366892" cy="1315262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877601" y="5235128"/>
            <a:ext cx="990600" cy="9906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i="1" dirty="0">
                <a:solidFill>
                  <a:srgbClr val="568FBA"/>
                </a:solidFill>
                <a:latin typeface="Avenir Book" charset="0"/>
                <a:ea typeface="Avenir Book" charset="0"/>
                <a:cs typeface="Avenir Book" charset="0"/>
              </a:rPr>
              <a:t>Exemple sur fenêtre de 24h</a:t>
            </a:r>
            <a:endParaRPr lang="en-US" i="1" dirty="0" err="1">
              <a:solidFill>
                <a:srgbClr val="568FBA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05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des données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03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2" name="Espace réservé du texte 1"/>
          <p:cNvSpPr txBox="1">
            <a:spLocks/>
          </p:cNvSpPr>
          <p:nvPr/>
        </p:nvSpPr>
        <p:spPr>
          <a:xfrm>
            <a:off x="621507" y="1339713"/>
            <a:ext cx="8732635" cy="3867205"/>
          </a:xfrm>
          <a:prstGeom prst="rect">
            <a:avLst/>
          </a:prstGeom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/>
              <a:t>Corrélation importante entre les différentes mesures</a:t>
            </a:r>
          </a:p>
          <a:p>
            <a:endParaRPr lang="fr-FR" sz="1800" dirty="0" smtClean="0"/>
          </a:p>
          <a:p>
            <a:endParaRPr lang="fr-FR" sz="1800" dirty="0" smtClean="0"/>
          </a:p>
          <a:p>
            <a:endParaRPr lang="fr-FR" sz="1800" dirty="0" smtClean="0"/>
          </a:p>
          <a:p>
            <a:endParaRPr lang="fr-FR" sz="1800" dirty="0" smtClean="0"/>
          </a:p>
          <a:p>
            <a:endParaRPr lang="fr-FR" sz="1800" dirty="0" smtClean="0"/>
          </a:p>
          <a:p>
            <a:endParaRPr lang="fr-FR" sz="1800" dirty="0" smtClean="0"/>
          </a:p>
          <a:p>
            <a:endParaRPr lang="fr-FR" sz="1800" dirty="0"/>
          </a:p>
        </p:txBody>
      </p:sp>
      <p:sp>
        <p:nvSpPr>
          <p:cNvPr id="14" name="Rectangle 13"/>
          <p:cNvSpPr/>
          <p:nvPr/>
        </p:nvSpPr>
        <p:spPr>
          <a:xfrm>
            <a:off x="2757823" y="4005247"/>
            <a:ext cx="6467139" cy="2274783"/>
          </a:xfrm>
          <a:prstGeom prst="rect">
            <a:avLst/>
          </a:prstGeom>
          <a:solidFill>
            <a:srgbClr val="568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25394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1334" y="4008002"/>
            <a:ext cx="2048464" cy="2272027"/>
          </a:xfrm>
          <a:prstGeom prst="rect">
            <a:avLst/>
          </a:prstGeom>
          <a:solidFill>
            <a:srgbClr val="DF9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25394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71586" y="1682976"/>
            <a:ext cx="8553377" cy="2283572"/>
          </a:xfrm>
          <a:prstGeom prst="rect">
            <a:avLst/>
          </a:prstGeom>
          <a:solidFill>
            <a:srgbClr val="253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25394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84" y="1756346"/>
            <a:ext cx="1858265" cy="1012516"/>
          </a:xfrm>
          <a:prstGeom prst="rect">
            <a:avLst/>
          </a:prstGeom>
        </p:spPr>
      </p:pic>
      <p:cxnSp>
        <p:nvCxnSpPr>
          <p:cNvPr id="20" name="Connecteur droit 19"/>
          <p:cNvCxnSpPr/>
          <p:nvPr/>
        </p:nvCxnSpPr>
        <p:spPr>
          <a:xfrm flipV="1">
            <a:off x="914564" y="1900032"/>
            <a:ext cx="1534552" cy="761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937130" y="1758989"/>
            <a:ext cx="891394" cy="8913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dirty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Aix A – Aix C</a:t>
            </a:r>
            <a:endParaRPr lang="en-US" sz="1400" dirty="0" err="1">
              <a:solidFill>
                <a:srgbClr val="25394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681" y="1770272"/>
            <a:ext cx="1890058" cy="1013103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 flipV="1">
            <a:off x="2915367" y="1907555"/>
            <a:ext cx="1534552" cy="761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2921007" y="1760871"/>
            <a:ext cx="891394" cy="8913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dirty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Aix C - Cinq</a:t>
            </a:r>
            <a:endParaRPr lang="en-US" sz="1400" dirty="0" err="1">
              <a:solidFill>
                <a:srgbClr val="25394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87" y="2881007"/>
            <a:ext cx="1850547" cy="995218"/>
          </a:xfrm>
          <a:prstGeom prst="rect">
            <a:avLst/>
          </a:prstGeom>
        </p:spPr>
      </p:pic>
      <p:sp>
        <p:nvSpPr>
          <p:cNvPr id="32" name="ZoneTexte 31"/>
          <p:cNvSpPr txBox="1"/>
          <p:nvPr/>
        </p:nvSpPr>
        <p:spPr>
          <a:xfrm>
            <a:off x="1582778" y="3641796"/>
            <a:ext cx="891394" cy="8913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dirty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Raba - Cinq</a:t>
            </a:r>
            <a:endParaRPr lang="en-US" sz="1400" dirty="0" err="1">
              <a:solidFill>
                <a:srgbClr val="25394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cxnSp>
        <p:nvCxnSpPr>
          <p:cNvPr id="33" name="Connecteur droit 32"/>
          <p:cNvCxnSpPr/>
          <p:nvPr/>
        </p:nvCxnSpPr>
        <p:spPr>
          <a:xfrm flipV="1">
            <a:off x="933370" y="3002051"/>
            <a:ext cx="1534552" cy="761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er 79"/>
          <p:cNvGrpSpPr/>
          <p:nvPr/>
        </p:nvGrpSpPr>
        <p:grpSpPr>
          <a:xfrm>
            <a:off x="736455" y="4061220"/>
            <a:ext cx="1903316" cy="998528"/>
            <a:chOff x="677734" y="4131909"/>
            <a:chExt cx="1903316" cy="998528"/>
          </a:xfrm>
        </p:grpSpPr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7734" y="4131909"/>
              <a:ext cx="1903316" cy="998528"/>
            </a:xfrm>
            <a:prstGeom prst="rect">
              <a:avLst/>
            </a:prstGeom>
          </p:spPr>
        </p:pic>
        <p:sp>
          <p:nvSpPr>
            <p:cNvPr id="38" name="ZoneTexte 37"/>
            <p:cNvSpPr txBox="1"/>
            <p:nvPr/>
          </p:nvSpPr>
          <p:spPr>
            <a:xfrm>
              <a:off x="854508" y="4145070"/>
              <a:ext cx="891394" cy="8913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Aix A – Aix C</a:t>
              </a:r>
              <a:endParaRPr lang="en-US" sz="14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cxnSp>
          <p:nvCxnSpPr>
            <p:cNvPr id="39" name="Connecteur droit 38"/>
            <p:cNvCxnSpPr/>
            <p:nvPr/>
          </p:nvCxnSpPr>
          <p:spPr>
            <a:xfrm flipV="1">
              <a:off x="811255" y="4250381"/>
              <a:ext cx="1587208" cy="771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er 80"/>
          <p:cNvGrpSpPr/>
          <p:nvPr/>
        </p:nvGrpSpPr>
        <p:grpSpPr>
          <a:xfrm>
            <a:off x="720914" y="5172935"/>
            <a:ext cx="1906906" cy="984210"/>
            <a:chOff x="685469" y="5142767"/>
            <a:chExt cx="1906906" cy="984210"/>
          </a:xfrm>
        </p:grpSpPr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469" y="5142767"/>
              <a:ext cx="1906906" cy="984210"/>
            </a:xfrm>
            <a:prstGeom prst="rect">
              <a:avLst/>
            </a:prstGeom>
          </p:spPr>
        </p:pic>
        <p:sp>
          <p:nvSpPr>
            <p:cNvPr id="41" name="ZoneTexte 40"/>
            <p:cNvSpPr txBox="1"/>
            <p:nvPr/>
          </p:nvSpPr>
          <p:spPr>
            <a:xfrm>
              <a:off x="824630" y="5144141"/>
              <a:ext cx="891394" cy="8913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Aix A – </a:t>
              </a:r>
              <a:r>
                <a:rPr lang="fr-FR" sz="1400" dirty="0" err="1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Plom</a:t>
              </a:r>
              <a:endParaRPr lang="en-US" sz="14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cxnSp>
          <p:nvCxnSpPr>
            <p:cNvPr id="42" name="Connecteur droit 41"/>
            <p:cNvCxnSpPr/>
            <p:nvPr/>
          </p:nvCxnSpPr>
          <p:spPr>
            <a:xfrm flipV="1">
              <a:off x="815227" y="5260736"/>
              <a:ext cx="1587208" cy="771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er 77"/>
          <p:cNvGrpSpPr/>
          <p:nvPr/>
        </p:nvGrpSpPr>
        <p:grpSpPr>
          <a:xfrm>
            <a:off x="2850896" y="4061220"/>
            <a:ext cx="1923009" cy="1033566"/>
            <a:chOff x="2704766" y="4130113"/>
            <a:chExt cx="1923009" cy="1033566"/>
          </a:xfrm>
        </p:grpSpPr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04766" y="4130113"/>
              <a:ext cx="1923009" cy="1033566"/>
            </a:xfrm>
            <a:prstGeom prst="rect">
              <a:avLst/>
            </a:prstGeom>
          </p:spPr>
        </p:pic>
        <p:cxnSp>
          <p:nvCxnSpPr>
            <p:cNvPr id="47" name="Connecteur droit 46"/>
            <p:cNvCxnSpPr/>
            <p:nvPr/>
          </p:nvCxnSpPr>
          <p:spPr>
            <a:xfrm flipV="1">
              <a:off x="2823729" y="4195551"/>
              <a:ext cx="1513590" cy="8477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ZoneTexte 47"/>
            <p:cNvSpPr txBox="1"/>
            <p:nvPr/>
          </p:nvSpPr>
          <p:spPr>
            <a:xfrm>
              <a:off x="2834202" y="4198392"/>
              <a:ext cx="891394" cy="8913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Aix A – Aix C</a:t>
              </a:r>
              <a:endParaRPr lang="en-US" sz="14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4158326" y="4737222"/>
              <a:ext cx="418862" cy="3580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PC</a:t>
              </a:r>
              <a:endParaRPr lang="en-US" sz="14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76" name="Grouper 75"/>
          <p:cNvGrpSpPr/>
          <p:nvPr/>
        </p:nvGrpSpPr>
        <p:grpSpPr>
          <a:xfrm>
            <a:off x="4991602" y="4061220"/>
            <a:ext cx="1983981" cy="1043080"/>
            <a:chOff x="4783257" y="4155488"/>
            <a:chExt cx="1997988" cy="1050444"/>
          </a:xfrm>
        </p:grpSpPr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83257" y="4155488"/>
              <a:ext cx="1997988" cy="1050444"/>
            </a:xfrm>
            <a:prstGeom prst="rect">
              <a:avLst/>
            </a:prstGeom>
          </p:spPr>
        </p:pic>
        <p:cxnSp>
          <p:nvCxnSpPr>
            <p:cNvPr id="51" name="Connecteur droit 50"/>
            <p:cNvCxnSpPr/>
            <p:nvPr/>
          </p:nvCxnSpPr>
          <p:spPr>
            <a:xfrm flipV="1">
              <a:off x="4905320" y="4375833"/>
              <a:ext cx="1755634" cy="7158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/>
            <p:cNvSpPr txBox="1"/>
            <p:nvPr/>
          </p:nvSpPr>
          <p:spPr>
            <a:xfrm>
              <a:off x="4917192" y="4201522"/>
              <a:ext cx="891394" cy="8913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Aix C - Cinq</a:t>
              </a:r>
              <a:endParaRPr lang="en-US" sz="14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53" name="ZoneTexte 52"/>
            <p:cNvSpPr txBox="1"/>
            <p:nvPr/>
          </p:nvSpPr>
          <p:spPr>
            <a:xfrm>
              <a:off x="6330564" y="4797379"/>
              <a:ext cx="418862" cy="3580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PC</a:t>
              </a:r>
              <a:endParaRPr lang="en-US" sz="14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sp>
        <p:nvSpPr>
          <p:cNvPr id="54" name="ZoneTexte 53"/>
          <p:cNvSpPr txBox="1"/>
          <p:nvPr/>
        </p:nvSpPr>
        <p:spPr>
          <a:xfrm>
            <a:off x="2154034" y="2435047"/>
            <a:ext cx="418862" cy="3580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dirty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NO2</a:t>
            </a:r>
            <a:endParaRPr lang="en-US" sz="1400" dirty="0" err="1">
              <a:solidFill>
                <a:srgbClr val="25394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167389" y="2433377"/>
            <a:ext cx="418862" cy="3580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dirty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NO2</a:t>
            </a:r>
            <a:endParaRPr lang="en-US" sz="1400" dirty="0" err="1">
              <a:solidFill>
                <a:srgbClr val="25394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888722" y="2902444"/>
            <a:ext cx="418862" cy="3580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400" dirty="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rPr>
              <a:t>NO2</a:t>
            </a:r>
            <a:endParaRPr lang="en-US" sz="1400" dirty="0" err="1">
              <a:solidFill>
                <a:srgbClr val="253946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73" name="Grouper 72"/>
          <p:cNvGrpSpPr/>
          <p:nvPr/>
        </p:nvGrpSpPr>
        <p:grpSpPr>
          <a:xfrm>
            <a:off x="2794821" y="2856232"/>
            <a:ext cx="1901630" cy="1521321"/>
            <a:chOff x="2663501" y="2904376"/>
            <a:chExt cx="1912550" cy="1530057"/>
          </a:xfrm>
        </p:grpSpPr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63501" y="2904376"/>
              <a:ext cx="1912550" cy="988690"/>
            </a:xfrm>
            <a:prstGeom prst="rect">
              <a:avLst/>
            </a:prstGeom>
          </p:spPr>
        </p:pic>
        <p:cxnSp>
          <p:nvCxnSpPr>
            <p:cNvPr id="35" name="Connecteur droit 34"/>
            <p:cNvCxnSpPr/>
            <p:nvPr/>
          </p:nvCxnSpPr>
          <p:spPr>
            <a:xfrm flipV="1">
              <a:off x="2774456" y="3021419"/>
              <a:ext cx="1534552" cy="7616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/>
            <p:cNvSpPr txBox="1"/>
            <p:nvPr/>
          </p:nvSpPr>
          <p:spPr>
            <a:xfrm>
              <a:off x="3570756" y="3543039"/>
              <a:ext cx="891394" cy="8913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 err="1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Stlo</a:t>
              </a:r>
              <a:r>
                <a:rPr lang="fr-FR" sz="14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 - Cinq</a:t>
              </a:r>
              <a:endParaRPr lang="en-US" sz="14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2774456" y="2955788"/>
              <a:ext cx="418862" cy="3580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NO2</a:t>
              </a:r>
              <a:endParaRPr lang="en-US" sz="14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72" name="Grouper 71"/>
          <p:cNvGrpSpPr/>
          <p:nvPr/>
        </p:nvGrpSpPr>
        <p:grpSpPr>
          <a:xfrm>
            <a:off x="4882448" y="2873056"/>
            <a:ext cx="1926583" cy="1008574"/>
            <a:chOff x="4630285" y="2872946"/>
            <a:chExt cx="1926583" cy="1008574"/>
          </a:xfrm>
        </p:grpSpPr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30285" y="2872946"/>
              <a:ext cx="1926583" cy="1008574"/>
            </a:xfrm>
            <a:prstGeom prst="rect">
              <a:avLst/>
            </a:prstGeom>
          </p:spPr>
        </p:pic>
        <p:cxnSp>
          <p:nvCxnSpPr>
            <p:cNvPr id="43" name="Connecteur droit 42"/>
            <p:cNvCxnSpPr/>
            <p:nvPr/>
          </p:nvCxnSpPr>
          <p:spPr>
            <a:xfrm flipV="1">
              <a:off x="4768440" y="2951930"/>
              <a:ext cx="1212973" cy="8124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ZoneTexte 57"/>
            <p:cNvSpPr txBox="1"/>
            <p:nvPr/>
          </p:nvSpPr>
          <p:spPr>
            <a:xfrm>
              <a:off x="4701351" y="2899105"/>
              <a:ext cx="418862" cy="3580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NO2</a:t>
              </a:r>
              <a:endParaRPr lang="en-US" sz="14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6" name="Grouper 5"/>
          <p:cNvGrpSpPr/>
          <p:nvPr/>
        </p:nvGrpSpPr>
        <p:grpSpPr>
          <a:xfrm>
            <a:off x="4885184" y="1761593"/>
            <a:ext cx="1972013" cy="1598071"/>
            <a:chOff x="4810421" y="1761593"/>
            <a:chExt cx="1972013" cy="1598071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10421" y="1781858"/>
              <a:ext cx="1972013" cy="1024093"/>
            </a:xfrm>
            <a:prstGeom prst="rect">
              <a:avLst/>
            </a:prstGeom>
          </p:spPr>
        </p:pic>
        <p:sp>
          <p:nvSpPr>
            <p:cNvPr id="26" name="ZoneTexte 25"/>
            <p:cNvSpPr txBox="1"/>
            <p:nvPr/>
          </p:nvSpPr>
          <p:spPr>
            <a:xfrm>
              <a:off x="5610010" y="2468270"/>
              <a:ext cx="891394" cy="8913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Aix C - </a:t>
              </a:r>
              <a:r>
                <a:rPr lang="fr-FR" sz="1400" dirty="0" err="1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Plom</a:t>
              </a:r>
              <a:endParaRPr lang="en-US" sz="14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cxnSp>
          <p:nvCxnSpPr>
            <p:cNvPr id="27" name="Connecteur droit 26"/>
            <p:cNvCxnSpPr/>
            <p:nvPr/>
          </p:nvCxnSpPr>
          <p:spPr>
            <a:xfrm flipV="1">
              <a:off x="4983688" y="1834306"/>
              <a:ext cx="1534552" cy="7616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ZoneTexte 58"/>
            <p:cNvSpPr txBox="1"/>
            <p:nvPr/>
          </p:nvSpPr>
          <p:spPr>
            <a:xfrm>
              <a:off x="4964445" y="1761593"/>
              <a:ext cx="418862" cy="3580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NO2</a:t>
              </a:r>
              <a:endParaRPr lang="en-US" sz="14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4" name="Grouper 3"/>
          <p:cNvGrpSpPr/>
          <p:nvPr/>
        </p:nvGrpSpPr>
        <p:grpSpPr>
          <a:xfrm>
            <a:off x="7025335" y="1777648"/>
            <a:ext cx="1952683" cy="1550226"/>
            <a:chOff x="7025335" y="1777648"/>
            <a:chExt cx="1980121" cy="1596613"/>
          </a:xfrm>
        </p:grpSpPr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25335" y="1777648"/>
              <a:ext cx="1980121" cy="1066875"/>
            </a:xfrm>
            <a:prstGeom prst="rect">
              <a:avLst/>
            </a:prstGeom>
          </p:spPr>
        </p:pic>
        <p:cxnSp>
          <p:nvCxnSpPr>
            <p:cNvPr id="29" name="Connecteur droit 28"/>
            <p:cNvCxnSpPr/>
            <p:nvPr/>
          </p:nvCxnSpPr>
          <p:spPr>
            <a:xfrm flipV="1">
              <a:off x="7184307" y="1863165"/>
              <a:ext cx="1449927" cy="8462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7802449" y="2482867"/>
              <a:ext cx="891394" cy="8913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Cinq - </a:t>
              </a:r>
              <a:r>
                <a:rPr lang="fr-FR" sz="1400" dirty="0" err="1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Plom</a:t>
              </a:r>
              <a:endParaRPr lang="en-US" sz="14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60" name="ZoneTexte 59"/>
            <p:cNvSpPr txBox="1"/>
            <p:nvPr/>
          </p:nvSpPr>
          <p:spPr>
            <a:xfrm>
              <a:off x="7172985" y="1802686"/>
              <a:ext cx="418862" cy="3580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NO2</a:t>
              </a:r>
              <a:endParaRPr lang="en-US" sz="14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74" name="Grouper 73"/>
          <p:cNvGrpSpPr/>
          <p:nvPr/>
        </p:nvGrpSpPr>
        <p:grpSpPr>
          <a:xfrm>
            <a:off x="7112256" y="4062072"/>
            <a:ext cx="1961608" cy="1026911"/>
            <a:chOff x="7032996" y="4128937"/>
            <a:chExt cx="1961608" cy="1026911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32996" y="4128937"/>
              <a:ext cx="1961608" cy="1026911"/>
            </a:xfrm>
            <a:prstGeom prst="rect">
              <a:avLst/>
            </a:prstGeom>
          </p:spPr>
        </p:pic>
        <p:cxnSp>
          <p:nvCxnSpPr>
            <p:cNvPr id="44" name="Connecteur droit 43"/>
            <p:cNvCxnSpPr/>
            <p:nvPr/>
          </p:nvCxnSpPr>
          <p:spPr>
            <a:xfrm>
              <a:off x="7151723" y="4215576"/>
              <a:ext cx="1141784" cy="7912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ZoneTexte 44"/>
            <p:cNvSpPr txBox="1"/>
            <p:nvPr/>
          </p:nvSpPr>
          <p:spPr>
            <a:xfrm>
              <a:off x="7206530" y="4745441"/>
              <a:ext cx="756460" cy="2713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 err="1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Aixa</a:t>
              </a:r>
              <a:endParaRPr lang="en-US" sz="14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61" name="ZoneTexte 60"/>
            <p:cNvSpPr txBox="1"/>
            <p:nvPr/>
          </p:nvSpPr>
          <p:spPr>
            <a:xfrm>
              <a:off x="7911370" y="4174738"/>
              <a:ext cx="418862" cy="3580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NO2 – O3</a:t>
              </a:r>
              <a:endParaRPr lang="en-US" sz="14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79" name="Grouper 78"/>
          <p:cNvGrpSpPr/>
          <p:nvPr/>
        </p:nvGrpSpPr>
        <p:grpSpPr>
          <a:xfrm>
            <a:off x="2850896" y="5169935"/>
            <a:ext cx="1962934" cy="998418"/>
            <a:chOff x="2739354" y="5197110"/>
            <a:chExt cx="1906782" cy="969857"/>
          </a:xfrm>
        </p:grpSpPr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39354" y="5197110"/>
              <a:ext cx="1864580" cy="962494"/>
            </a:xfrm>
            <a:prstGeom prst="rect">
              <a:avLst/>
            </a:prstGeom>
          </p:spPr>
        </p:pic>
        <p:cxnSp>
          <p:nvCxnSpPr>
            <p:cNvPr id="63" name="Connecteur droit 62"/>
            <p:cNvCxnSpPr/>
            <p:nvPr/>
          </p:nvCxnSpPr>
          <p:spPr>
            <a:xfrm flipV="1">
              <a:off x="2832077" y="5247190"/>
              <a:ext cx="1555321" cy="8060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ZoneTexte 63"/>
            <p:cNvSpPr txBox="1"/>
            <p:nvPr/>
          </p:nvSpPr>
          <p:spPr>
            <a:xfrm>
              <a:off x="2854868" y="5228915"/>
              <a:ext cx="891394" cy="8913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Aix A – </a:t>
              </a:r>
              <a:r>
                <a:rPr lang="fr-FR" sz="1400" dirty="0" err="1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Aixp</a:t>
              </a:r>
              <a:endParaRPr lang="en-US" sz="14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4227274" y="5808961"/>
              <a:ext cx="418862" cy="3580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O3</a:t>
              </a:r>
              <a:endParaRPr lang="en-US" sz="14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77" name="Grouper 76"/>
          <p:cNvGrpSpPr/>
          <p:nvPr/>
        </p:nvGrpSpPr>
        <p:grpSpPr>
          <a:xfrm>
            <a:off x="4897966" y="5148361"/>
            <a:ext cx="2077618" cy="1060460"/>
            <a:chOff x="4797071" y="5173064"/>
            <a:chExt cx="2060858" cy="1051905"/>
          </a:xfrm>
        </p:grpSpPr>
        <p:pic>
          <p:nvPicPr>
            <p:cNvPr id="66" name="Image 6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797071" y="5173064"/>
              <a:ext cx="2029610" cy="1051905"/>
            </a:xfrm>
            <a:prstGeom prst="rect">
              <a:avLst/>
            </a:prstGeom>
          </p:spPr>
        </p:pic>
        <p:cxnSp>
          <p:nvCxnSpPr>
            <p:cNvPr id="67" name="Connecteur droit 66"/>
            <p:cNvCxnSpPr/>
            <p:nvPr/>
          </p:nvCxnSpPr>
          <p:spPr>
            <a:xfrm flipV="1">
              <a:off x="4913666" y="5297267"/>
              <a:ext cx="1687193" cy="824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ZoneTexte 67"/>
            <p:cNvSpPr txBox="1"/>
            <p:nvPr/>
          </p:nvSpPr>
          <p:spPr>
            <a:xfrm>
              <a:off x="4954345" y="5232660"/>
              <a:ext cx="891394" cy="8913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 err="1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Aixp</a:t>
              </a:r>
              <a:r>
                <a:rPr lang="fr-FR" sz="14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 - Cinq</a:t>
              </a:r>
              <a:endParaRPr lang="en-US" sz="14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6439067" y="5827324"/>
              <a:ext cx="418862" cy="3580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O3</a:t>
              </a:r>
              <a:endParaRPr lang="en-US" sz="14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75" name="Grouper 74"/>
          <p:cNvGrpSpPr/>
          <p:nvPr/>
        </p:nvGrpSpPr>
        <p:grpSpPr>
          <a:xfrm>
            <a:off x="7112256" y="5148361"/>
            <a:ext cx="1989605" cy="1041566"/>
            <a:chOff x="7035044" y="5157112"/>
            <a:chExt cx="1989605" cy="1041566"/>
          </a:xfrm>
        </p:grpSpPr>
        <p:pic>
          <p:nvPicPr>
            <p:cNvPr id="70" name="Image 6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35044" y="5157112"/>
              <a:ext cx="1989605" cy="1041566"/>
            </a:xfrm>
            <a:prstGeom prst="rect">
              <a:avLst/>
            </a:prstGeom>
          </p:spPr>
        </p:pic>
        <p:sp>
          <p:nvSpPr>
            <p:cNvPr id="71" name="ZoneTexte 70"/>
            <p:cNvSpPr txBox="1"/>
            <p:nvPr/>
          </p:nvSpPr>
          <p:spPr>
            <a:xfrm>
              <a:off x="7999840" y="5234730"/>
              <a:ext cx="418862" cy="3580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PC – O3</a:t>
              </a:r>
              <a:endParaRPr lang="en-US" sz="14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04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grpSp>
        <p:nvGrpSpPr>
          <p:cNvPr id="24" name="Grouper 23"/>
          <p:cNvGrpSpPr/>
          <p:nvPr/>
        </p:nvGrpSpPr>
        <p:grpSpPr>
          <a:xfrm>
            <a:off x="763607" y="1638665"/>
            <a:ext cx="10604431" cy="4057095"/>
            <a:chOff x="560407" y="1537065"/>
            <a:chExt cx="10604431" cy="4057095"/>
          </a:xfrm>
        </p:grpSpPr>
        <p:grpSp>
          <p:nvGrpSpPr>
            <p:cNvPr id="4" name="Grouper 3"/>
            <p:cNvGrpSpPr/>
            <p:nvPr/>
          </p:nvGrpSpPr>
          <p:grpSpPr>
            <a:xfrm>
              <a:off x="560407" y="1537065"/>
              <a:ext cx="8152839" cy="4057095"/>
              <a:chOff x="560407" y="1537065"/>
              <a:chExt cx="8152839" cy="4057095"/>
            </a:xfrm>
          </p:grpSpPr>
          <p:sp>
            <p:nvSpPr>
              <p:cNvPr id="5" name="AutoShape 3"/>
              <p:cNvSpPr>
                <a:spLocks noChangeArrowheads="1"/>
              </p:cNvSpPr>
              <p:nvPr/>
            </p:nvSpPr>
            <p:spPr bwMode="auto">
              <a:xfrm>
                <a:off x="560407" y="1537065"/>
                <a:ext cx="793358" cy="735211"/>
              </a:xfrm>
              <a:prstGeom prst="flowChartProcess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b"/>
              <a:lstStyle/>
              <a:p>
                <a:pPr>
                  <a:tabLst>
                    <a:tab pos="1454899" algn="l"/>
                  </a:tabLst>
                </a:pPr>
                <a:r>
                  <a:rPr lang="en-GB" sz="4800" dirty="0">
                    <a:solidFill>
                      <a:srgbClr val="568FBA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01</a:t>
                </a:r>
              </a:p>
            </p:txBody>
          </p:sp>
          <p:sp>
            <p:nvSpPr>
              <p:cNvPr id="6" name="AutoShape 3"/>
              <p:cNvSpPr>
                <a:spLocks noChangeArrowheads="1"/>
              </p:cNvSpPr>
              <p:nvPr/>
            </p:nvSpPr>
            <p:spPr bwMode="auto">
              <a:xfrm>
                <a:off x="560407" y="2365219"/>
                <a:ext cx="793358" cy="735211"/>
              </a:xfrm>
              <a:prstGeom prst="flowChartProcess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b"/>
              <a:lstStyle/>
              <a:p>
                <a:pPr>
                  <a:tabLst>
                    <a:tab pos="1454899" algn="l"/>
                  </a:tabLst>
                </a:pPr>
                <a:r>
                  <a:rPr lang="en-GB" sz="4800" dirty="0">
                    <a:solidFill>
                      <a:srgbClr val="568FBA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02</a:t>
                </a:r>
              </a:p>
            </p:txBody>
          </p:sp>
          <p:sp>
            <p:nvSpPr>
              <p:cNvPr id="7" name="AutoShape 3"/>
              <p:cNvSpPr>
                <a:spLocks noChangeArrowheads="1"/>
              </p:cNvSpPr>
              <p:nvPr/>
            </p:nvSpPr>
            <p:spPr bwMode="auto">
              <a:xfrm>
                <a:off x="5121961" y="1537065"/>
                <a:ext cx="793358" cy="735211"/>
              </a:xfrm>
              <a:prstGeom prst="flowChartProcess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b"/>
              <a:lstStyle/>
              <a:p>
                <a:pPr>
                  <a:tabLst>
                    <a:tab pos="1454899" algn="l"/>
                  </a:tabLst>
                </a:pPr>
                <a:endParaRPr lang="en-GB" sz="4800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8" name="AutoShape 7"/>
              <p:cNvSpPr>
                <a:spLocks noChangeArrowheads="1"/>
              </p:cNvSpPr>
              <p:nvPr/>
            </p:nvSpPr>
            <p:spPr bwMode="auto">
              <a:xfrm>
                <a:off x="1504645" y="1544496"/>
                <a:ext cx="4595366" cy="452407"/>
              </a:xfrm>
              <a:prstGeom prst="flowChartProcess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b"/>
              <a:lstStyle/>
              <a:p>
                <a:pPr>
                  <a:tabLst>
                    <a:tab pos="1454899" algn="l"/>
                  </a:tabLst>
                </a:pPr>
                <a:r>
                  <a:rPr lang="en-GB" sz="1600" dirty="0">
                    <a:latin typeface="Avenir Book" charset="0"/>
                    <a:ea typeface="Avenir Book" charset="0"/>
                    <a:cs typeface="Avenir Book" charset="0"/>
                  </a:rPr>
                  <a:t>CONTEXTE – BESOINS - REPONSE</a:t>
                </a:r>
              </a:p>
            </p:txBody>
          </p:sp>
          <p:sp>
            <p:nvSpPr>
              <p:cNvPr id="9" name="AutoShape 3"/>
              <p:cNvSpPr>
                <a:spLocks noChangeArrowheads="1"/>
              </p:cNvSpPr>
              <p:nvPr/>
            </p:nvSpPr>
            <p:spPr bwMode="auto">
              <a:xfrm>
                <a:off x="560407" y="3278959"/>
                <a:ext cx="793358" cy="735211"/>
              </a:xfrm>
              <a:prstGeom prst="flowChartProcess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b"/>
              <a:lstStyle/>
              <a:p>
                <a:pPr>
                  <a:tabLst>
                    <a:tab pos="1454899" algn="l"/>
                  </a:tabLst>
                </a:pPr>
                <a:r>
                  <a:rPr lang="en-GB" sz="4800" dirty="0">
                    <a:solidFill>
                      <a:srgbClr val="568FBA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03</a:t>
                </a:r>
              </a:p>
            </p:txBody>
          </p:sp>
          <p:sp>
            <p:nvSpPr>
              <p:cNvPr id="10" name="AutoShape 3"/>
              <p:cNvSpPr>
                <a:spLocks noChangeArrowheads="1"/>
              </p:cNvSpPr>
              <p:nvPr/>
            </p:nvSpPr>
            <p:spPr bwMode="auto">
              <a:xfrm>
                <a:off x="560407" y="4192700"/>
                <a:ext cx="793358" cy="735211"/>
              </a:xfrm>
              <a:prstGeom prst="flowChartProcess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b"/>
              <a:lstStyle/>
              <a:p>
                <a:pPr>
                  <a:tabLst>
                    <a:tab pos="1454899" algn="l"/>
                  </a:tabLst>
                </a:pPr>
                <a:r>
                  <a:rPr lang="en-GB" sz="4800" dirty="0">
                    <a:solidFill>
                      <a:srgbClr val="568FBA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04</a:t>
                </a:r>
              </a:p>
            </p:txBody>
          </p:sp>
          <p:sp>
            <p:nvSpPr>
              <p:cNvPr id="11" name="AutoShape 3"/>
              <p:cNvSpPr>
                <a:spLocks noChangeArrowheads="1"/>
              </p:cNvSpPr>
              <p:nvPr/>
            </p:nvSpPr>
            <p:spPr bwMode="auto">
              <a:xfrm>
                <a:off x="5618177" y="1538206"/>
                <a:ext cx="793358" cy="735211"/>
              </a:xfrm>
              <a:prstGeom prst="flowChartProcess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b"/>
              <a:lstStyle/>
              <a:p>
                <a:pPr>
                  <a:tabLst>
                    <a:tab pos="1454899" algn="l"/>
                  </a:tabLst>
                </a:pPr>
                <a:r>
                  <a:rPr lang="en-GB" sz="4800" dirty="0">
                    <a:solidFill>
                      <a:srgbClr val="568FBA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05</a:t>
                </a:r>
              </a:p>
            </p:txBody>
          </p:sp>
          <p:sp>
            <p:nvSpPr>
              <p:cNvPr id="12" name="AutoShape 7"/>
              <p:cNvSpPr>
                <a:spLocks noChangeArrowheads="1"/>
              </p:cNvSpPr>
              <p:nvPr/>
            </p:nvSpPr>
            <p:spPr bwMode="auto">
              <a:xfrm>
                <a:off x="1500298" y="2335237"/>
                <a:ext cx="4595366" cy="452407"/>
              </a:xfrm>
              <a:prstGeom prst="flowChartProcess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b"/>
              <a:lstStyle/>
              <a:p>
                <a:pPr>
                  <a:tabLst>
                    <a:tab pos="1454899" algn="l"/>
                  </a:tabLst>
                </a:pPr>
                <a:r>
                  <a:rPr lang="en-GB" sz="1600" dirty="0">
                    <a:latin typeface="Avenir Book" charset="0"/>
                    <a:ea typeface="Avenir Book" charset="0"/>
                    <a:cs typeface="Avenir Book" charset="0"/>
                  </a:rPr>
                  <a:t>METHODOLOGIE</a:t>
                </a:r>
              </a:p>
            </p:txBody>
          </p:sp>
          <p:sp>
            <p:nvSpPr>
              <p:cNvPr id="13" name="AutoShape 7"/>
              <p:cNvSpPr>
                <a:spLocks noChangeArrowheads="1"/>
              </p:cNvSpPr>
              <p:nvPr/>
            </p:nvSpPr>
            <p:spPr bwMode="auto">
              <a:xfrm>
                <a:off x="1495949" y="3191157"/>
                <a:ext cx="4595366" cy="452407"/>
              </a:xfrm>
              <a:prstGeom prst="flowChartProcess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b"/>
              <a:lstStyle/>
              <a:p>
                <a:pPr>
                  <a:tabLst>
                    <a:tab pos="1454899" algn="l"/>
                  </a:tabLst>
                </a:pPr>
                <a:r>
                  <a:rPr lang="en-GB" sz="1600" dirty="0">
                    <a:latin typeface="Avenir Book" charset="0"/>
                    <a:ea typeface="Avenir Book" charset="0"/>
                    <a:cs typeface="Avenir Book" charset="0"/>
                  </a:rPr>
                  <a:t>ANALYSE DES DONNEES</a:t>
                </a:r>
              </a:p>
            </p:txBody>
          </p:sp>
          <p:sp>
            <p:nvSpPr>
              <p:cNvPr id="14" name="AutoShape 7"/>
              <p:cNvSpPr>
                <a:spLocks noChangeArrowheads="1"/>
              </p:cNvSpPr>
              <p:nvPr/>
            </p:nvSpPr>
            <p:spPr bwMode="auto">
              <a:xfrm>
                <a:off x="1504638" y="4125277"/>
                <a:ext cx="4595366" cy="452407"/>
              </a:xfrm>
              <a:prstGeom prst="flowChartProcess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b"/>
              <a:lstStyle/>
              <a:p>
                <a:pPr>
                  <a:tabLst>
                    <a:tab pos="1454899" algn="l"/>
                  </a:tabLst>
                </a:pPr>
                <a:r>
                  <a:rPr lang="en-GB" sz="1600" dirty="0">
                    <a:latin typeface="Avenir Book" charset="0"/>
                    <a:ea typeface="Avenir Book" charset="0"/>
                    <a:cs typeface="Avenir Book" charset="0"/>
                  </a:rPr>
                  <a:t>PREDICTEURS UNITAIRES</a:t>
                </a:r>
              </a:p>
            </p:txBody>
          </p:sp>
          <p:sp>
            <p:nvSpPr>
              <p:cNvPr id="15" name="AutoShape 3"/>
              <p:cNvSpPr>
                <a:spLocks noChangeArrowheads="1"/>
              </p:cNvSpPr>
              <p:nvPr/>
            </p:nvSpPr>
            <p:spPr bwMode="auto">
              <a:xfrm>
                <a:off x="5624366" y="2351254"/>
                <a:ext cx="793358" cy="735211"/>
              </a:xfrm>
              <a:prstGeom prst="flowChartProcess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b"/>
              <a:lstStyle/>
              <a:p>
                <a:pPr>
                  <a:tabLst>
                    <a:tab pos="1454899" algn="l"/>
                  </a:tabLst>
                </a:pPr>
                <a:r>
                  <a:rPr lang="en-GB" sz="4800" dirty="0" smtClean="0">
                    <a:solidFill>
                      <a:srgbClr val="568FBA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06</a:t>
                </a:r>
                <a:endParaRPr lang="en-GB" sz="4800" dirty="0">
                  <a:solidFill>
                    <a:srgbClr val="568FBA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16" name="AutoShape 3"/>
              <p:cNvSpPr>
                <a:spLocks noChangeArrowheads="1"/>
              </p:cNvSpPr>
              <p:nvPr/>
            </p:nvSpPr>
            <p:spPr bwMode="auto">
              <a:xfrm>
                <a:off x="5626458" y="3243634"/>
                <a:ext cx="793358" cy="735211"/>
              </a:xfrm>
              <a:prstGeom prst="flowChartProcess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b"/>
              <a:lstStyle/>
              <a:p>
                <a:pPr>
                  <a:tabLst>
                    <a:tab pos="1454899" algn="l"/>
                  </a:tabLst>
                </a:pPr>
                <a:r>
                  <a:rPr lang="en-GB" sz="4800" dirty="0" smtClean="0">
                    <a:solidFill>
                      <a:srgbClr val="568FBA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07</a:t>
                </a:r>
                <a:endParaRPr lang="en-GB" sz="4800" dirty="0">
                  <a:solidFill>
                    <a:srgbClr val="568FBA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17" name="AutoShape 3"/>
              <p:cNvSpPr>
                <a:spLocks noChangeArrowheads="1"/>
              </p:cNvSpPr>
              <p:nvPr/>
            </p:nvSpPr>
            <p:spPr bwMode="auto">
              <a:xfrm>
                <a:off x="5659899" y="4142278"/>
                <a:ext cx="793358" cy="735211"/>
              </a:xfrm>
              <a:prstGeom prst="flowChartProcess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b"/>
              <a:lstStyle/>
              <a:p>
                <a:pPr>
                  <a:tabLst>
                    <a:tab pos="1454899" algn="l"/>
                  </a:tabLst>
                </a:pPr>
                <a:r>
                  <a:rPr lang="en-GB" sz="4800" dirty="0" smtClean="0">
                    <a:solidFill>
                      <a:srgbClr val="568FBA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08</a:t>
                </a:r>
                <a:endParaRPr lang="en-GB" sz="4800" dirty="0">
                  <a:solidFill>
                    <a:srgbClr val="568FBA"/>
                  </a:solidFill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18" name="AutoShape 7"/>
              <p:cNvSpPr>
                <a:spLocks noChangeArrowheads="1"/>
              </p:cNvSpPr>
              <p:nvPr/>
            </p:nvSpPr>
            <p:spPr bwMode="auto">
              <a:xfrm>
                <a:off x="6615316" y="4153086"/>
                <a:ext cx="2097930" cy="452407"/>
              </a:xfrm>
              <a:prstGeom prst="flowChartProcess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b"/>
              <a:lstStyle/>
              <a:p>
                <a:pPr>
                  <a:tabLst>
                    <a:tab pos="1454899" algn="l"/>
                  </a:tabLst>
                </a:pPr>
                <a:r>
                  <a:rPr lang="en-GB" sz="1600" dirty="0">
                    <a:latin typeface="Avenir Book" charset="0"/>
                    <a:ea typeface="Avenir Book" charset="0"/>
                    <a:cs typeface="Avenir Book" charset="0"/>
                  </a:rPr>
                  <a:t>BOUCHER LES TROUS</a:t>
                </a:r>
              </a:p>
            </p:txBody>
          </p:sp>
          <p:sp>
            <p:nvSpPr>
              <p:cNvPr id="19" name="AutoShape 3"/>
              <p:cNvSpPr>
                <a:spLocks noChangeArrowheads="1"/>
              </p:cNvSpPr>
              <p:nvPr/>
            </p:nvSpPr>
            <p:spPr bwMode="auto">
              <a:xfrm>
                <a:off x="560407" y="4858949"/>
                <a:ext cx="2542894" cy="735211"/>
              </a:xfrm>
              <a:prstGeom prst="flowChartProcess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b"/>
              <a:lstStyle/>
              <a:p>
                <a:pPr>
                  <a:tabLst>
                    <a:tab pos="1454899" algn="l"/>
                  </a:tabLst>
                </a:pPr>
                <a:r>
                  <a:rPr lang="en-GB" sz="3200" dirty="0">
                    <a:solidFill>
                      <a:srgbClr val="568FBA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ANNEXE</a:t>
                </a:r>
              </a:p>
            </p:txBody>
          </p:sp>
        </p:grpSp>
        <p:sp>
          <p:nvSpPr>
            <p:cNvPr id="21" name="AutoShape 7"/>
            <p:cNvSpPr>
              <a:spLocks noChangeArrowheads="1"/>
            </p:cNvSpPr>
            <p:nvPr/>
          </p:nvSpPr>
          <p:spPr bwMode="auto">
            <a:xfrm>
              <a:off x="6554857" y="1622939"/>
              <a:ext cx="4595366" cy="452407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/>
            <a:lstStyle/>
            <a:p>
              <a:pPr>
                <a:tabLst>
                  <a:tab pos="1454899" algn="l"/>
                </a:tabLst>
              </a:pPr>
              <a:r>
                <a:rPr lang="en-GB" sz="1600" dirty="0">
                  <a:latin typeface="Avenir Book" charset="0"/>
                  <a:ea typeface="Avenir Book" charset="0"/>
                  <a:cs typeface="Avenir Book" charset="0"/>
                </a:rPr>
                <a:t>PREDICTEURS COMPOSITES</a:t>
              </a:r>
            </a:p>
            <a:p>
              <a:pPr>
                <a:tabLst>
                  <a:tab pos="1454899" algn="l"/>
                </a:tabLst>
              </a:pPr>
              <a:r>
                <a:rPr lang="en-GB" sz="1600" dirty="0">
                  <a:latin typeface="Avenir Book" charset="0"/>
                  <a:ea typeface="Avenir Book" charset="0"/>
                  <a:cs typeface="Avenir Book" charset="0"/>
                </a:rPr>
                <a:t>- APPRENTISSAGE</a:t>
              </a:r>
            </a:p>
          </p:txBody>
        </p:sp>
        <p:sp>
          <p:nvSpPr>
            <p:cNvPr id="22" name="AutoShape 7"/>
            <p:cNvSpPr>
              <a:spLocks noChangeArrowheads="1"/>
            </p:cNvSpPr>
            <p:nvPr/>
          </p:nvSpPr>
          <p:spPr bwMode="auto">
            <a:xfrm>
              <a:off x="6567380" y="2339446"/>
              <a:ext cx="4595366" cy="452407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/>
            <a:lstStyle/>
            <a:p>
              <a:pPr>
                <a:tabLst>
                  <a:tab pos="1454899" algn="l"/>
                </a:tabLst>
              </a:pPr>
              <a:r>
                <a:rPr lang="en-GB" sz="1600" dirty="0">
                  <a:latin typeface="Avenir Book" charset="0"/>
                  <a:ea typeface="Avenir Book" charset="0"/>
                  <a:cs typeface="Avenir Book" charset="0"/>
                </a:rPr>
                <a:t>MISE EN OEUVRE</a:t>
              </a:r>
            </a:p>
          </p:txBody>
        </p:sp>
        <p:sp>
          <p:nvSpPr>
            <p:cNvPr id="23" name="AutoShape 7"/>
            <p:cNvSpPr>
              <a:spLocks noChangeArrowheads="1"/>
            </p:cNvSpPr>
            <p:nvPr/>
          </p:nvSpPr>
          <p:spPr bwMode="auto">
            <a:xfrm>
              <a:off x="6569472" y="3231826"/>
              <a:ext cx="4595366" cy="452407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b"/>
            <a:lstStyle/>
            <a:p>
              <a:pPr>
                <a:tabLst>
                  <a:tab pos="1454899" algn="l"/>
                </a:tabLst>
              </a:pPr>
              <a:r>
                <a:rPr lang="en-GB" sz="1600" dirty="0">
                  <a:latin typeface="Avenir Book" charset="0"/>
                  <a:ea typeface="Avenir Book" charset="0"/>
                  <a:cs typeface="Avenir Book" charset="0"/>
                </a:rPr>
                <a:t>RESULTATS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103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Impact de la vitesse vent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03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82" name="Espace réservé du texte 1"/>
          <p:cNvSpPr txBox="1">
            <a:spLocks/>
          </p:cNvSpPr>
          <p:nvPr/>
        </p:nvSpPr>
        <p:spPr>
          <a:xfrm>
            <a:off x="536345" y="1408724"/>
            <a:ext cx="4134522" cy="1049285"/>
          </a:xfrm>
          <a:prstGeom prst="rect">
            <a:avLst/>
          </a:prstGeom>
        </p:spPr>
        <p:txBody>
          <a:bodyPr>
            <a:no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Forte corrélation entre vent et mesures</a:t>
            </a:r>
          </a:p>
          <a:p>
            <a:pPr marL="0" indent="0">
              <a:buFont typeface="Courier New" charset="0"/>
              <a:buNone/>
            </a:pPr>
            <a:endParaRPr lang="fr-FR" sz="1000" dirty="0" smtClean="0"/>
          </a:p>
          <a:p>
            <a:pPr lvl="1"/>
            <a:r>
              <a:rPr lang="fr-FR" sz="1400" dirty="0" smtClean="0"/>
              <a:t>N2AIXA - 50/</a:t>
            </a:r>
            <a:r>
              <a:rPr lang="fr-FR" sz="1400" dirty="0" err="1" smtClean="0"/>
              <a:t>VitesseF</a:t>
            </a:r>
            <a:r>
              <a:rPr lang="fr-FR" sz="1400" dirty="0" smtClean="0"/>
              <a:t> (pour </a:t>
            </a:r>
            <a:r>
              <a:rPr lang="fr-FR" sz="1400" dirty="0" err="1" smtClean="0"/>
              <a:t>VitesseF</a:t>
            </a:r>
            <a:r>
              <a:rPr lang="fr-FR" sz="1400" dirty="0" smtClean="0"/>
              <a:t> &gt; 0,8 m/s)</a:t>
            </a:r>
          </a:p>
          <a:p>
            <a:pPr lvl="1"/>
            <a:endParaRPr lang="fr-FR" sz="1400" dirty="0" smtClean="0"/>
          </a:p>
          <a:p>
            <a:pPr lvl="1"/>
            <a:r>
              <a:rPr lang="fr-FR" sz="1400" dirty="0" smtClean="0"/>
              <a:t>O3AIXP – 30*</a:t>
            </a:r>
            <a:r>
              <a:rPr lang="fr-FR" sz="1400" dirty="0" err="1" smtClean="0"/>
              <a:t>VitesseF</a:t>
            </a:r>
            <a:r>
              <a:rPr lang="fr-FR" sz="1400" dirty="0" smtClean="0"/>
              <a:t> (pour </a:t>
            </a:r>
            <a:r>
              <a:rPr lang="fr-FR" sz="1400" dirty="0" err="1" smtClean="0"/>
              <a:t>VitesseF</a:t>
            </a:r>
            <a:r>
              <a:rPr lang="fr-FR" sz="1400" dirty="0" smtClean="0"/>
              <a:t> &lt; 3,3)</a:t>
            </a:r>
          </a:p>
          <a:p>
            <a:pPr lvl="1"/>
            <a:endParaRPr lang="fr-FR" sz="1400" dirty="0" smtClean="0"/>
          </a:p>
          <a:p>
            <a:pPr lvl="1"/>
            <a:r>
              <a:rPr lang="fr-FR" sz="1400" dirty="0" smtClean="0"/>
              <a:t>PCAIXA - 50/</a:t>
            </a:r>
            <a:r>
              <a:rPr lang="fr-FR" sz="1400" dirty="0" err="1" smtClean="0"/>
              <a:t>VitesseF</a:t>
            </a:r>
            <a:r>
              <a:rPr lang="fr-FR" sz="1400" dirty="0" smtClean="0"/>
              <a:t> (pour </a:t>
            </a:r>
            <a:r>
              <a:rPr lang="fr-FR" sz="1400" dirty="0" err="1" smtClean="0"/>
              <a:t>VitesseF</a:t>
            </a:r>
            <a:r>
              <a:rPr lang="fr-FR" sz="1400" dirty="0" smtClean="0"/>
              <a:t> &gt; 0,8 m/s)</a:t>
            </a:r>
          </a:p>
          <a:p>
            <a:pPr marL="288916" lvl="1" indent="0">
              <a:buFont typeface="Courier New" charset="0"/>
              <a:buNone/>
            </a:pPr>
            <a:endParaRPr lang="fr-FR" sz="1400" dirty="0" smtClean="0"/>
          </a:p>
        </p:txBody>
      </p:sp>
      <p:pic>
        <p:nvPicPr>
          <p:cNvPr id="83" name="Image 8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867" y="2438315"/>
            <a:ext cx="4927341" cy="924515"/>
          </a:xfrm>
          <a:prstGeom prst="rect">
            <a:avLst/>
          </a:prstGeom>
        </p:spPr>
      </p:pic>
      <p:pic>
        <p:nvPicPr>
          <p:cNvPr id="84" name="Image 8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4536" y="3400647"/>
            <a:ext cx="4933672" cy="943724"/>
          </a:xfrm>
          <a:prstGeom prst="rect">
            <a:avLst/>
          </a:prstGeom>
        </p:spPr>
      </p:pic>
      <p:pic>
        <p:nvPicPr>
          <p:cNvPr id="85" name="Image 8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8276" y="1265572"/>
            <a:ext cx="4919932" cy="1136032"/>
          </a:xfrm>
          <a:prstGeom prst="rect">
            <a:avLst/>
          </a:prstGeom>
        </p:spPr>
      </p:pic>
      <p:grpSp>
        <p:nvGrpSpPr>
          <p:cNvPr id="89" name="Grouper 88"/>
          <p:cNvGrpSpPr/>
          <p:nvPr/>
        </p:nvGrpSpPr>
        <p:grpSpPr>
          <a:xfrm>
            <a:off x="199484" y="4682996"/>
            <a:ext cx="9507032" cy="1093005"/>
            <a:chOff x="361891" y="4197812"/>
            <a:chExt cx="9507032" cy="1093005"/>
          </a:xfrm>
        </p:grpSpPr>
        <p:pic>
          <p:nvPicPr>
            <p:cNvPr id="90" name="Image 89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0870" y="4222140"/>
              <a:ext cx="1642641" cy="987332"/>
            </a:xfrm>
            <a:prstGeom prst="rect">
              <a:avLst/>
            </a:prstGeom>
          </p:spPr>
        </p:pic>
        <p:pic>
          <p:nvPicPr>
            <p:cNvPr id="91" name="Image 9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0041" y="4229160"/>
              <a:ext cx="1558882" cy="936988"/>
            </a:xfrm>
            <a:prstGeom prst="rect">
              <a:avLst/>
            </a:prstGeom>
          </p:spPr>
        </p:pic>
        <p:sp>
          <p:nvSpPr>
            <p:cNvPr id="92" name="ZoneTexte 91"/>
            <p:cNvSpPr txBox="1"/>
            <p:nvPr/>
          </p:nvSpPr>
          <p:spPr>
            <a:xfrm>
              <a:off x="8112881" y="4987785"/>
              <a:ext cx="952982" cy="2946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PCAIXA</a:t>
              </a:r>
              <a:endParaRPr lang="en-US" sz="14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pic>
          <p:nvPicPr>
            <p:cNvPr id="93" name="Image 92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0050" y="4229159"/>
              <a:ext cx="1652763" cy="993416"/>
            </a:xfrm>
            <a:prstGeom prst="rect">
              <a:avLst/>
            </a:prstGeom>
          </p:spPr>
        </p:pic>
        <p:pic>
          <p:nvPicPr>
            <p:cNvPr id="94" name="Image 93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7541" y="4272877"/>
              <a:ext cx="1569597" cy="943428"/>
            </a:xfrm>
            <a:prstGeom prst="rect">
              <a:avLst/>
            </a:prstGeom>
          </p:spPr>
        </p:pic>
        <p:sp>
          <p:nvSpPr>
            <p:cNvPr id="95" name="ZoneTexte 94"/>
            <p:cNvSpPr txBox="1"/>
            <p:nvPr/>
          </p:nvSpPr>
          <p:spPr>
            <a:xfrm>
              <a:off x="5005240" y="4996145"/>
              <a:ext cx="952982" cy="2946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N2AIXA</a:t>
              </a:r>
              <a:endParaRPr lang="en-US" sz="14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pic>
          <p:nvPicPr>
            <p:cNvPr id="96" name="Image 95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8101" y="4348283"/>
              <a:ext cx="1423280" cy="855482"/>
            </a:xfrm>
            <a:prstGeom prst="rect">
              <a:avLst/>
            </a:prstGeom>
          </p:spPr>
        </p:pic>
        <p:pic>
          <p:nvPicPr>
            <p:cNvPr id="97" name="Image 96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891" y="4197812"/>
              <a:ext cx="1684053" cy="1012223"/>
            </a:xfrm>
            <a:prstGeom prst="rect">
              <a:avLst/>
            </a:prstGeom>
          </p:spPr>
        </p:pic>
        <p:sp>
          <p:nvSpPr>
            <p:cNvPr id="98" name="ZoneTexte 97"/>
            <p:cNvSpPr txBox="1"/>
            <p:nvPr/>
          </p:nvSpPr>
          <p:spPr>
            <a:xfrm>
              <a:off x="1596656" y="4966887"/>
              <a:ext cx="952982" cy="2946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O3AIXP</a:t>
              </a:r>
              <a:endParaRPr lang="en-US" sz="14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939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Impact des modélisations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03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8" name="Espace réservé du texte 1"/>
          <p:cNvSpPr txBox="1">
            <a:spLocks/>
          </p:cNvSpPr>
          <p:nvPr/>
        </p:nvSpPr>
        <p:spPr>
          <a:xfrm>
            <a:off x="681038" y="1241007"/>
            <a:ext cx="6051099" cy="1049285"/>
          </a:xfrm>
          <a:prstGeom prst="rect">
            <a:avLst/>
          </a:prstGeom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smtClean="0"/>
              <a:t>Faible corrélation entre modélisations et mesures</a:t>
            </a:r>
          </a:p>
          <a:p>
            <a:pPr marL="0" indent="0">
              <a:buFont typeface="Courier New" charset="0"/>
              <a:buNone/>
            </a:pPr>
            <a:endParaRPr lang="fr-FR" sz="100" smtClean="0"/>
          </a:p>
          <a:p>
            <a:pPr lvl="1"/>
            <a:r>
              <a:rPr lang="fr-FR" sz="1600" smtClean="0"/>
              <a:t>PCCINQ</a:t>
            </a:r>
          </a:p>
          <a:p>
            <a:pPr marL="288916" lvl="1" indent="0">
              <a:buFont typeface="Courier New" charset="0"/>
              <a:buNone/>
            </a:pPr>
            <a:endParaRPr lang="fr-FR" sz="1600" dirty="0" smtClean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58" y="2119321"/>
            <a:ext cx="7406757" cy="192422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681" y="4068000"/>
            <a:ext cx="2790045" cy="194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6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des pics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03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7" name="Espace réservé du texte 1"/>
          <p:cNvSpPr txBox="1">
            <a:spLocks/>
          </p:cNvSpPr>
          <p:nvPr/>
        </p:nvSpPr>
        <p:spPr>
          <a:xfrm>
            <a:off x="643821" y="1251680"/>
            <a:ext cx="4309179" cy="4841696"/>
          </a:xfrm>
          <a:prstGeom prst="rect">
            <a:avLst/>
          </a:prstGeom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Pics non prévisibles (pas de </a:t>
            </a:r>
            <a:r>
              <a:rPr lang="fr-FR" sz="1600" smtClean="0"/>
              <a:t>pente)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endParaRPr lang="fr-FR" sz="1600" dirty="0" smtClean="0"/>
          </a:p>
          <a:p>
            <a:endParaRPr lang="fr-FR" sz="1600" dirty="0" smtClean="0"/>
          </a:p>
          <a:p>
            <a:endParaRPr lang="fr-FR" sz="1600" dirty="0" smtClean="0"/>
          </a:p>
          <a:p>
            <a:pPr marL="0" indent="0">
              <a:buFont typeface="Courier New" charset="0"/>
              <a:buNone/>
            </a:pPr>
            <a:endParaRPr lang="fr-FR" sz="1600" dirty="0" smtClean="0"/>
          </a:p>
          <a:p>
            <a:pPr marL="0" indent="0">
              <a:buFont typeface="Courier New" charset="0"/>
              <a:buNone/>
            </a:pPr>
            <a:r>
              <a:rPr lang="fr-FR" sz="1600" dirty="0" smtClean="0"/>
              <a:t>-&gt; réduction de la hauteur des pics</a:t>
            </a:r>
          </a:p>
          <a:p>
            <a:pPr marL="0" indent="0">
              <a:buFont typeface="Courier New" charset="0"/>
              <a:buNone/>
            </a:pPr>
            <a:r>
              <a:rPr lang="fr-FR" sz="1600" dirty="0" smtClean="0"/>
              <a:t>	* réduction variance</a:t>
            </a:r>
          </a:p>
          <a:p>
            <a:pPr marL="0" indent="0">
              <a:buFont typeface="Courier New" charset="0"/>
              <a:buNone/>
            </a:pPr>
            <a:r>
              <a:rPr lang="fr-FR" sz="1600" dirty="0" smtClean="0"/>
              <a:t>	* Augmentation du biais</a:t>
            </a:r>
            <a:endParaRPr lang="en-US" sz="16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07" y="1718510"/>
            <a:ext cx="4744947" cy="175522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7" y="4734443"/>
            <a:ext cx="4528828" cy="165073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370" y="4819026"/>
            <a:ext cx="3787584" cy="148481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370" y="1251680"/>
            <a:ext cx="3818222" cy="196070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370" y="3276142"/>
            <a:ext cx="3773090" cy="14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0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496268" y="2005014"/>
            <a:ext cx="8575542" cy="2691562"/>
            <a:chOff x="357234" y="1257302"/>
            <a:chExt cx="6459984" cy="2388266"/>
          </a:xfrm>
        </p:grpSpPr>
        <p:sp>
          <p:nvSpPr>
            <p:cNvPr id="3" name="AutoShape 2"/>
            <p:cNvSpPr>
              <a:spLocks noChangeArrowheads="1"/>
            </p:cNvSpPr>
            <p:nvPr/>
          </p:nvSpPr>
          <p:spPr bwMode="auto">
            <a:xfrm>
              <a:off x="407249" y="2571750"/>
              <a:ext cx="6409969" cy="1073818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9250" tIns="29250" rIns="29250" bIns="29250"/>
            <a:lstStyle/>
            <a:p>
              <a:pPr>
                <a:buClr>
                  <a:srgbClr val="F7B100"/>
                </a:buClr>
              </a:pPr>
              <a:r>
                <a:rPr lang="fr-FR" sz="2800" cap="all" dirty="0" err="1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rPr>
                <a:t>Predicteurs</a:t>
              </a:r>
              <a:r>
                <a:rPr lang="fr-FR" sz="2800" cap="all" dirty="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rPr>
                <a:t> unitaires</a:t>
              </a:r>
            </a:p>
          </p:txBody>
        </p:sp>
        <p:sp>
          <p:nvSpPr>
            <p:cNvPr id="4" name="AutoShape 3"/>
            <p:cNvSpPr>
              <a:spLocks noChangeArrowheads="1"/>
            </p:cNvSpPr>
            <p:nvPr/>
          </p:nvSpPr>
          <p:spPr bwMode="auto">
            <a:xfrm>
              <a:off x="357234" y="1257302"/>
              <a:ext cx="1343200" cy="973931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9250" tIns="0" rIns="29250" bIns="0" anchor="ctr"/>
            <a:lstStyle/>
            <a:p>
              <a:pPr eaLnBrk="0" hangingPunct="0"/>
              <a:r>
                <a:rPr lang="en-GB" sz="9600" dirty="0">
                  <a:solidFill>
                    <a:srgbClr val="568FBA"/>
                  </a:solidFill>
                  <a:latin typeface="Avenir Book" charset="0"/>
                  <a:ea typeface="Avenir Book" charset="0"/>
                  <a:cs typeface="Avenir Book" charset="0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94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Prédicteurs unitaires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04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3" name="Espace réservé du texte 1"/>
          <p:cNvSpPr txBox="1">
            <a:spLocks/>
          </p:cNvSpPr>
          <p:nvPr/>
        </p:nvSpPr>
        <p:spPr>
          <a:xfrm>
            <a:off x="621507" y="1265612"/>
            <a:ext cx="9645315" cy="5027660"/>
          </a:xfrm>
          <a:prstGeom prst="rect">
            <a:avLst/>
          </a:prstGeom>
          <a:noFill/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smtClean="0"/>
              <a:t>Prédicteur de référence (permet de calibrer les autres prédicteurs)</a:t>
            </a:r>
          </a:p>
          <a:p>
            <a:pPr lvl="1"/>
            <a:r>
              <a:rPr lang="fr-FR" sz="1200" smtClean="0"/>
              <a:t>Les plus simples : </a:t>
            </a:r>
          </a:p>
          <a:p>
            <a:pPr lvl="2"/>
            <a:r>
              <a:rPr lang="fr-FR" sz="1050" smtClean="0"/>
              <a:t>Xres1(n) = X(n-1) + REF_PENTE * ( X(n-1) – X(n-2) ) -&gt; </a:t>
            </a:r>
            <a:r>
              <a:rPr lang="fr-FR" sz="1050" i="1" smtClean="0"/>
              <a:t>maintien de la pente</a:t>
            </a:r>
          </a:p>
          <a:p>
            <a:pPr lvl="2"/>
            <a:r>
              <a:rPr lang="fr-FR" sz="1050" smtClean="0"/>
              <a:t>Xres2(n) = Moyenne (5 ou 24 dernières heures)</a:t>
            </a:r>
          </a:p>
          <a:p>
            <a:pPr lvl="1"/>
            <a:r>
              <a:rPr lang="fr-FR" sz="1200" smtClean="0"/>
              <a:t>Présence de deux autres prédicteurs (filtré et non filtré) de l’horizon h+1</a:t>
            </a:r>
          </a:p>
          <a:p>
            <a:pPr marL="288916" lvl="1" indent="0">
              <a:buFont typeface="Courier New" charset="0"/>
              <a:buNone/>
            </a:pPr>
            <a:endParaRPr lang="fr-FR" sz="400" smtClean="0"/>
          </a:p>
          <a:p>
            <a:r>
              <a:rPr lang="fr-FR" sz="1400" smtClean="0"/>
              <a:t>Prédicteur par analogie</a:t>
            </a:r>
          </a:p>
          <a:p>
            <a:pPr lvl="1"/>
            <a:r>
              <a:rPr lang="fr-FR" sz="1200" smtClean="0"/>
              <a:t>Recherche des séquences les plus similaires</a:t>
            </a:r>
          </a:p>
          <a:p>
            <a:pPr lvl="1"/>
            <a:r>
              <a:rPr lang="fr-FR" sz="1200" smtClean="0"/>
              <a:t>Utilisation des valeurs futures des séquences les plus similaires</a:t>
            </a:r>
          </a:p>
          <a:p>
            <a:pPr marL="288916" lvl="1" indent="0">
              <a:buFont typeface="Courier New" charset="0"/>
              <a:buNone/>
            </a:pPr>
            <a:endParaRPr lang="fr-FR" sz="400" smtClean="0"/>
          </a:p>
          <a:p>
            <a:r>
              <a:rPr lang="fr-FR" sz="1400" smtClean="0"/>
              <a:t>Prédicteur par paramètre</a:t>
            </a:r>
          </a:p>
          <a:p>
            <a:pPr lvl="1"/>
            <a:r>
              <a:rPr lang="fr-FR" sz="1200" smtClean="0"/>
              <a:t>Identification de paramètres caractéristiques (mini / maxi)</a:t>
            </a:r>
          </a:p>
          <a:p>
            <a:pPr lvl="1"/>
            <a:r>
              <a:rPr lang="fr-FR" sz="1200" smtClean="0"/>
              <a:t>Recherche des séquences avec les paramètres caractéristiques les plus similaires</a:t>
            </a:r>
          </a:p>
          <a:p>
            <a:pPr lvl="1"/>
            <a:r>
              <a:rPr lang="fr-FR" sz="1200" smtClean="0"/>
              <a:t>Utilisation des valeurs futures des paramètres des séquences les plus similaires</a:t>
            </a:r>
          </a:p>
          <a:p>
            <a:pPr lvl="1"/>
            <a:r>
              <a:rPr lang="fr-FR" sz="1200" smtClean="0"/>
              <a:t>Calcul de trajectoire future à partir des paramètres estimés</a:t>
            </a:r>
          </a:p>
          <a:p>
            <a:pPr marL="288916" lvl="1" indent="0">
              <a:buFont typeface="Courier New" charset="0"/>
              <a:buNone/>
            </a:pPr>
            <a:endParaRPr lang="fr-FR" sz="400" smtClean="0"/>
          </a:p>
          <a:p>
            <a:r>
              <a:rPr lang="fr-FR" sz="1400" smtClean="0"/>
              <a:t>Prédicteurs externes</a:t>
            </a:r>
          </a:p>
          <a:p>
            <a:pPr lvl="1"/>
            <a:r>
              <a:rPr lang="fr-FR" sz="1200" smtClean="0"/>
              <a:t>Prédicteur vent : corrélation avec les prévisions de vent</a:t>
            </a:r>
          </a:p>
          <a:p>
            <a:pPr lvl="1"/>
            <a:r>
              <a:rPr lang="fr-FR" sz="1200" smtClean="0"/>
              <a:t>Prédicteur modèle : corrélation avec les prévisions issues des modélisations</a:t>
            </a:r>
            <a:br>
              <a:rPr lang="fr-FR" sz="1200" smtClean="0"/>
            </a:br>
            <a:endParaRPr lang="fr-FR" sz="1200" smtClean="0"/>
          </a:p>
          <a:p>
            <a:r>
              <a:rPr lang="fr-FR" sz="1400" smtClean="0"/>
              <a:t>Prédicteurs ARMA</a:t>
            </a:r>
          </a:p>
          <a:p>
            <a:pPr lvl="1"/>
            <a:r>
              <a:rPr lang="fr-FR" sz="1200" smtClean="0"/>
              <a:t>Utilisation de modèles simples (type ARMA avec estimation des paramètres par Moindres Carrés Simple / Récursifs)</a:t>
            </a:r>
          </a:p>
          <a:p>
            <a:pPr lvl="1"/>
            <a:endParaRPr lang="fr-FR" sz="1200" smtClean="0"/>
          </a:p>
          <a:p>
            <a:pPr lvl="1"/>
            <a:endParaRPr lang="en-US" sz="1200" smtClean="0"/>
          </a:p>
          <a:p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15184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Prédicteurs unitaires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04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6" name="Espace réservé du texte 1"/>
          <p:cNvSpPr txBox="1">
            <a:spLocks/>
          </p:cNvSpPr>
          <p:nvPr/>
        </p:nvSpPr>
        <p:spPr>
          <a:xfrm>
            <a:off x="729047" y="1210443"/>
            <a:ext cx="8732635" cy="5093519"/>
          </a:xfrm>
          <a:prstGeom prst="rect">
            <a:avLst/>
          </a:prstGeom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Prédicteur par analogie</a:t>
            </a:r>
          </a:p>
          <a:p>
            <a:pPr lvl="1"/>
            <a:r>
              <a:rPr lang="fr-FR" sz="1400" dirty="0" smtClean="0"/>
              <a:t>Exemples de plus mauvaises prédictions (n+1)</a:t>
            </a:r>
          </a:p>
          <a:p>
            <a:endParaRPr lang="fr-FR" sz="1600" dirty="0" smtClean="0"/>
          </a:p>
          <a:p>
            <a:endParaRPr lang="fr-FR" sz="1600" dirty="0" smtClean="0"/>
          </a:p>
          <a:p>
            <a:endParaRPr lang="fr-FR" sz="1600" dirty="0" smtClean="0"/>
          </a:p>
          <a:p>
            <a:endParaRPr lang="fr-FR" sz="1600" dirty="0" smtClean="0"/>
          </a:p>
          <a:p>
            <a:endParaRPr lang="fr-FR" sz="1600" dirty="0" smtClean="0"/>
          </a:p>
          <a:p>
            <a:endParaRPr lang="fr-FR" sz="1600" dirty="0" smtClean="0"/>
          </a:p>
          <a:p>
            <a:endParaRPr lang="fr-FR" sz="1600" dirty="0" smtClean="0"/>
          </a:p>
          <a:p>
            <a:endParaRPr lang="fr-FR" sz="1600" dirty="0" smtClean="0"/>
          </a:p>
          <a:p>
            <a:endParaRPr lang="fr-FR" sz="1600" dirty="0" smtClean="0"/>
          </a:p>
          <a:p>
            <a:r>
              <a:rPr lang="fr-FR" sz="1600" dirty="0" smtClean="0"/>
              <a:t>Synthèse écarts </a:t>
            </a:r>
          </a:p>
          <a:p>
            <a:pPr lvl="1"/>
            <a:r>
              <a:rPr lang="fr-FR" sz="1400" dirty="0" smtClean="0"/>
              <a:t>90% des écarts &lt;20</a:t>
            </a:r>
          </a:p>
          <a:p>
            <a:pPr lvl="1"/>
            <a:r>
              <a:rPr lang="fr-FR" sz="1400" dirty="0" smtClean="0"/>
              <a:t>75% des écarts &lt;10</a:t>
            </a:r>
            <a:endParaRPr lang="en-US" sz="1400" dirty="0"/>
          </a:p>
        </p:txBody>
      </p:sp>
      <p:grpSp>
        <p:nvGrpSpPr>
          <p:cNvPr id="8" name="Grouper 7"/>
          <p:cNvGrpSpPr/>
          <p:nvPr/>
        </p:nvGrpSpPr>
        <p:grpSpPr>
          <a:xfrm>
            <a:off x="2851025" y="1788461"/>
            <a:ext cx="6439025" cy="3378274"/>
            <a:chOff x="2787525" y="1883710"/>
            <a:chExt cx="7060905" cy="3704547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7525" y="3736655"/>
              <a:ext cx="7060905" cy="1476087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0079" y="1883710"/>
              <a:ext cx="7037407" cy="1664525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6539872" y="2143979"/>
              <a:ext cx="1569376" cy="3450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Point à prédire</a:t>
              </a:r>
              <a:endParaRPr lang="en-US" sz="14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3735027" y="2043805"/>
              <a:ext cx="990600" cy="9906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Profondeur : 8</a:t>
              </a:r>
              <a:endParaRPr lang="en-US" sz="14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327764" y="3548235"/>
              <a:ext cx="2828960" cy="3450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2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Orange, gris : meilleures trajectoires trouvées</a:t>
              </a:r>
              <a:endParaRPr lang="en-US" sz="12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3267551" y="2566930"/>
              <a:ext cx="1068514" cy="1780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8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Pondération faible</a:t>
              </a:r>
              <a:endParaRPr lang="en-US" sz="8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4868464" y="2531684"/>
              <a:ext cx="1068514" cy="1780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8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Pondération forte</a:t>
              </a:r>
              <a:endParaRPr lang="en-US" sz="8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6246945" y="4597657"/>
              <a:ext cx="990600" cy="9906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23h</a:t>
              </a:r>
              <a:endParaRPr lang="en-US" sz="14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3" name="Grouper 2"/>
          <p:cNvGrpSpPr/>
          <p:nvPr/>
        </p:nvGrpSpPr>
        <p:grpSpPr>
          <a:xfrm>
            <a:off x="3768715" y="4977988"/>
            <a:ext cx="3494723" cy="1192327"/>
            <a:chOff x="3582455" y="4996118"/>
            <a:chExt cx="3494723" cy="1192327"/>
          </a:xfrm>
        </p:grpSpPr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2455" y="4996118"/>
              <a:ext cx="3494723" cy="890534"/>
            </a:xfrm>
            <a:prstGeom prst="rect">
              <a:avLst/>
            </a:prstGeom>
          </p:spPr>
        </p:pic>
        <p:sp>
          <p:nvSpPr>
            <p:cNvPr id="19" name="ZoneTexte 18"/>
            <p:cNvSpPr txBox="1"/>
            <p:nvPr/>
          </p:nvSpPr>
          <p:spPr>
            <a:xfrm>
              <a:off x="5389251" y="5197845"/>
              <a:ext cx="990600" cy="9906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6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Pareto des écarts</a:t>
              </a:r>
              <a:endParaRPr lang="en-US" sz="16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08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Prédicteurs unitaires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04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20" name="Espace réservé du texte 1"/>
          <p:cNvSpPr txBox="1">
            <a:spLocks/>
          </p:cNvSpPr>
          <p:nvPr/>
        </p:nvSpPr>
        <p:spPr>
          <a:xfrm>
            <a:off x="299677" y="1578546"/>
            <a:ext cx="3765035" cy="4505750"/>
          </a:xfrm>
          <a:prstGeom prst="rect">
            <a:avLst/>
          </a:prstGeom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/>
              <a:t>Prédicteur par paramètre</a:t>
            </a:r>
          </a:p>
          <a:p>
            <a:pPr lvl="1"/>
            <a:r>
              <a:rPr lang="fr-FR" sz="1600" dirty="0" smtClean="0"/>
              <a:t>Pour un instant </a:t>
            </a:r>
            <a:r>
              <a:rPr lang="fr-FR" sz="1600" dirty="0" err="1" smtClean="0"/>
              <a:t>t</a:t>
            </a:r>
            <a:endParaRPr lang="fr-FR" sz="1600" dirty="0" smtClean="0"/>
          </a:p>
          <a:p>
            <a:pPr lvl="2"/>
            <a:r>
              <a:rPr lang="fr-FR" sz="1400" dirty="0" smtClean="0"/>
              <a:t>Identification des k derniers points caractéristiques</a:t>
            </a:r>
          </a:p>
          <a:p>
            <a:pPr lvl="1"/>
            <a:r>
              <a:rPr lang="fr-FR" sz="1600" dirty="0" smtClean="0"/>
              <a:t>Recherche dans l’historique des séquences avec les écarts de points caractéristiques (y compris point courant) les plus proches (et même jour de semaine)</a:t>
            </a:r>
          </a:p>
          <a:p>
            <a:pPr lvl="1"/>
            <a:r>
              <a:rPr lang="fr-FR" sz="1600" dirty="0" smtClean="0"/>
              <a:t>Estimation des deux prochains points caractéristiques à partir de ces séquences proches (moyenne)</a:t>
            </a:r>
          </a:p>
          <a:p>
            <a:pPr lvl="1"/>
            <a:r>
              <a:rPr lang="fr-FR" sz="1600" dirty="0" smtClean="0"/>
              <a:t>Génération d’une trajectoire passant par ces points prédits (</a:t>
            </a:r>
            <a:r>
              <a:rPr lang="fr-FR" sz="1600" dirty="0" err="1" smtClean="0"/>
              <a:t>Spline</a:t>
            </a:r>
            <a:r>
              <a:rPr lang="fr-FR" sz="1600" dirty="0" smtClean="0"/>
              <a:t> 3)</a:t>
            </a:r>
            <a:endParaRPr lang="en-US" sz="1600" dirty="0"/>
          </a:p>
        </p:txBody>
      </p:sp>
      <p:grpSp>
        <p:nvGrpSpPr>
          <p:cNvPr id="21" name="Grouper 20"/>
          <p:cNvGrpSpPr/>
          <p:nvPr/>
        </p:nvGrpSpPr>
        <p:grpSpPr>
          <a:xfrm>
            <a:off x="4064712" y="1995324"/>
            <a:ext cx="5742700" cy="3221322"/>
            <a:chOff x="4129909" y="2446174"/>
            <a:chExt cx="5742700" cy="3221322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9909" y="2447256"/>
              <a:ext cx="5742700" cy="3089115"/>
            </a:xfrm>
            <a:prstGeom prst="rect">
              <a:avLst/>
            </a:prstGeom>
          </p:spPr>
        </p:pic>
        <p:sp>
          <p:nvSpPr>
            <p:cNvPr id="23" name="ZoneTexte 22"/>
            <p:cNvSpPr txBox="1"/>
            <p:nvPr/>
          </p:nvSpPr>
          <p:spPr>
            <a:xfrm>
              <a:off x="5311373" y="2702820"/>
              <a:ext cx="990600" cy="9906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2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Pic matin :</a:t>
              </a:r>
            </a:p>
            <a:p>
              <a:pPr marL="309553" indent="-309553">
                <a:buFontTx/>
                <a:buChar char="-"/>
              </a:pPr>
              <a:r>
                <a:rPr lang="fr-FR" sz="12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Heure</a:t>
              </a:r>
            </a:p>
            <a:p>
              <a:pPr marL="309553" indent="-309553">
                <a:buFontTx/>
                <a:buChar char="-"/>
              </a:pPr>
              <a:r>
                <a:rPr lang="fr-FR" sz="12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Amplitude</a:t>
              </a:r>
              <a:endParaRPr lang="en-US" sz="12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8049089" y="2446174"/>
              <a:ext cx="990600" cy="9906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2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Pic soir :</a:t>
              </a:r>
            </a:p>
            <a:p>
              <a:pPr marL="309553" indent="-309553">
                <a:buFontTx/>
                <a:buChar char="-"/>
              </a:pPr>
              <a:r>
                <a:rPr lang="fr-FR" sz="12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Heure</a:t>
              </a:r>
            </a:p>
            <a:p>
              <a:pPr marL="309553" indent="-309553">
                <a:buFontTx/>
                <a:buChar char="-"/>
              </a:pPr>
              <a:r>
                <a:rPr lang="fr-FR" sz="12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Amplitude</a:t>
              </a:r>
              <a:endParaRPr lang="en-US" sz="12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4506018" y="4546853"/>
              <a:ext cx="1539696" cy="9906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2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Creux nuit :</a:t>
              </a:r>
            </a:p>
            <a:p>
              <a:pPr marL="309553" indent="-309553">
                <a:buFontTx/>
                <a:buChar char="-"/>
              </a:pPr>
              <a:r>
                <a:rPr lang="fr-FR" sz="12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Heure</a:t>
              </a:r>
            </a:p>
            <a:p>
              <a:pPr marL="309553" indent="-309553">
                <a:buFontTx/>
                <a:buChar char="-"/>
              </a:pPr>
              <a:r>
                <a:rPr lang="fr-FR" sz="12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Amplitude</a:t>
              </a:r>
              <a:endParaRPr lang="en-US" sz="12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7644686" y="4676896"/>
              <a:ext cx="1539696" cy="9906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2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Creux jour:</a:t>
              </a:r>
            </a:p>
            <a:p>
              <a:pPr marL="309553" indent="-309553">
                <a:buFontTx/>
                <a:buChar char="-"/>
              </a:pPr>
              <a:r>
                <a:rPr lang="fr-FR" sz="12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Heure</a:t>
              </a:r>
            </a:p>
            <a:p>
              <a:pPr marL="309553" indent="-309553">
                <a:buFontTx/>
                <a:buChar char="-"/>
              </a:pPr>
              <a:r>
                <a:rPr lang="fr-FR" sz="1200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Amplitude</a:t>
              </a:r>
              <a:endParaRPr lang="en-US" sz="1200" dirty="0" err="1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6889678" y="4189018"/>
              <a:ext cx="111304" cy="10017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6744984" y="3901483"/>
              <a:ext cx="990600" cy="9906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600" b="1" i="1" dirty="0">
                  <a:solidFill>
                    <a:srgbClr val="FF0000"/>
                  </a:solidFill>
                  <a:latin typeface="Avenir Book" charset="0"/>
                  <a:ea typeface="Avenir Book" charset="0"/>
                  <a:cs typeface="Avenir Book" charset="0"/>
                </a:rPr>
                <a:t>Point courant</a:t>
              </a:r>
              <a:endParaRPr lang="en-US" sz="1600" b="1" i="1" dirty="0" err="1">
                <a:solidFill>
                  <a:srgbClr val="FF0000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9" name="Ellipse 28"/>
            <p:cNvSpPr/>
            <p:nvPr/>
          </p:nvSpPr>
          <p:spPr>
            <a:xfrm>
              <a:off x="6008526" y="3485952"/>
              <a:ext cx="111304" cy="100173"/>
            </a:xfrm>
            <a:prstGeom prst="ellipse">
              <a:avLst/>
            </a:prstGeom>
            <a:solidFill>
              <a:srgbClr val="003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5894892" y="3262703"/>
              <a:ext cx="990600" cy="2801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600" b="1" i="1" dirty="0">
                  <a:solidFill>
                    <a:schemeClr val="accent1">
                      <a:lumMod val="7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Point passé 1</a:t>
              </a:r>
              <a:endParaRPr lang="en-US" sz="1600" b="1" i="1" dirty="0" err="1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1" name="Ellipse 30"/>
            <p:cNvSpPr/>
            <p:nvPr/>
          </p:nvSpPr>
          <p:spPr>
            <a:xfrm>
              <a:off x="4982681" y="4185309"/>
              <a:ext cx="111304" cy="100173"/>
            </a:xfrm>
            <a:prstGeom prst="ellipse">
              <a:avLst/>
            </a:prstGeom>
            <a:solidFill>
              <a:srgbClr val="003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4878672" y="3946593"/>
              <a:ext cx="990600" cy="2801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600" b="1" i="1" dirty="0">
                  <a:solidFill>
                    <a:schemeClr val="accent1">
                      <a:lumMod val="75000"/>
                    </a:schemeClr>
                  </a:solidFill>
                  <a:latin typeface="Avenir Book" charset="0"/>
                  <a:ea typeface="Avenir Book" charset="0"/>
                  <a:cs typeface="Avenir Book" charset="0"/>
                </a:rPr>
                <a:t>Point passé 2</a:t>
              </a:r>
              <a:endParaRPr lang="en-US" sz="1600" b="1" i="1" dirty="0" err="1">
                <a:solidFill>
                  <a:schemeClr val="accent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3" name="Ellipse 32"/>
            <p:cNvSpPr/>
            <p:nvPr/>
          </p:nvSpPr>
          <p:spPr>
            <a:xfrm>
              <a:off x="8488737" y="3272621"/>
              <a:ext cx="111304" cy="10017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8357028" y="2992508"/>
              <a:ext cx="990600" cy="2801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600" b="1" i="1" dirty="0">
                  <a:solidFill>
                    <a:srgbClr val="00B050"/>
                  </a:solidFill>
                  <a:latin typeface="Avenir Book" charset="0"/>
                  <a:ea typeface="Avenir Book" charset="0"/>
                  <a:cs typeface="Avenir Book" charset="0"/>
                </a:rPr>
                <a:t>Point prédit 2</a:t>
              </a:r>
              <a:endParaRPr lang="en-US" sz="1600" b="1" i="1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5" name="Ellipse 34"/>
            <p:cNvSpPr/>
            <p:nvPr/>
          </p:nvSpPr>
          <p:spPr>
            <a:xfrm>
              <a:off x="7240284" y="4239106"/>
              <a:ext cx="111304" cy="100173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7166082" y="4396783"/>
              <a:ext cx="990600" cy="2801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600" b="1" i="1" dirty="0">
                  <a:solidFill>
                    <a:srgbClr val="00B050"/>
                  </a:solidFill>
                  <a:latin typeface="Avenir Book" charset="0"/>
                  <a:ea typeface="Avenir Book" charset="0"/>
                  <a:cs typeface="Avenir Book" charset="0"/>
                </a:rPr>
                <a:t>Point prédit 1</a:t>
              </a:r>
              <a:endParaRPr lang="en-US" sz="1600" b="1" i="1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44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Prédicteurs unitaires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04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37" name="Espace réservé du texte 1"/>
          <p:cNvSpPr txBox="1">
            <a:spLocks/>
          </p:cNvSpPr>
          <p:nvPr/>
        </p:nvSpPr>
        <p:spPr>
          <a:xfrm>
            <a:off x="621507" y="1408724"/>
            <a:ext cx="8695021" cy="4309488"/>
          </a:xfrm>
          <a:prstGeom prst="rect">
            <a:avLst/>
          </a:prstGeom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/>
              <a:t>Prédicteur Vent </a:t>
            </a:r>
          </a:p>
          <a:p>
            <a:pPr lvl="1"/>
            <a:r>
              <a:rPr lang="fr-FR" sz="1800" dirty="0" smtClean="0"/>
              <a:t>prédicteur linéaire lié à VV ou 1/VV (Mesure corrélation de </a:t>
            </a:r>
            <a:r>
              <a:rPr lang="fr-FR" sz="1800" dirty="0" err="1" smtClean="0"/>
              <a:t>Xj</a:t>
            </a:r>
            <a:r>
              <a:rPr lang="fr-FR" sz="1800" dirty="0" smtClean="0"/>
              <a:t> avec VV)</a:t>
            </a:r>
          </a:p>
          <a:p>
            <a:pPr marL="584711" lvl="2" indent="0">
              <a:buFont typeface="Courier New" charset="0"/>
              <a:buNone/>
            </a:pPr>
            <a:endParaRPr lang="fr-FR" sz="1600" dirty="0" smtClean="0"/>
          </a:p>
          <a:p>
            <a:pPr lvl="1"/>
            <a:r>
              <a:rPr lang="fr-FR" sz="1800" dirty="0" smtClean="0"/>
              <a:t>Complément aux autres prédicteurs : priorisation des séquences trouvées qui minimisent les écarts de vitesse de vent</a:t>
            </a:r>
          </a:p>
          <a:p>
            <a:pPr lvl="2"/>
            <a:r>
              <a:rPr lang="fr-FR" sz="1600" dirty="0" smtClean="0"/>
              <a:t>Tri des séquences (prédicteurs analogie et paramètre) en fonction des écarts avec </a:t>
            </a:r>
            <a:r>
              <a:rPr lang="fr-FR" sz="1600" dirty="0" err="1" smtClean="0"/>
              <a:t>Vvent</a:t>
            </a:r>
            <a:endParaRPr lang="fr-FR" sz="1600" dirty="0" smtClean="0"/>
          </a:p>
          <a:p>
            <a:pPr marL="584711" lvl="2" indent="0">
              <a:buFont typeface="Courier New" charset="0"/>
              <a:buNone/>
            </a:pPr>
            <a:endParaRPr lang="fr-FR" sz="1600" dirty="0" smtClean="0"/>
          </a:p>
          <a:p>
            <a:pPr lvl="1"/>
            <a:r>
              <a:rPr lang="fr-FR" sz="1800" dirty="0" smtClean="0"/>
              <a:t>Autre option ?  : définir une loi pour corriger les résultats des prédictions avec un ajustement adaptatif des </a:t>
            </a:r>
            <a:r>
              <a:rPr lang="fr-FR" sz="1800" dirty="0" err="1" smtClean="0"/>
              <a:t>coef</a:t>
            </a:r>
            <a:r>
              <a:rPr lang="fr-FR" sz="1800" dirty="0" smtClean="0"/>
              <a:t> liés</a:t>
            </a:r>
          </a:p>
          <a:p>
            <a:pPr marL="288916" lvl="1" indent="0">
              <a:buFont typeface="Courier New" charset="0"/>
              <a:buNone/>
            </a:pPr>
            <a:endParaRPr lang="fr-FR" sz="1800" dirty="0" smtClean="0"/>
          </a:p>
          <a:p>
            <a:r>
              <a:rPr lang="fr-FR" sz="2000" dirty="0" smtClean="0"/>
              <a:t>Prédicteur Modèle (idem vent)</a:t>
            </a:r>
          </a:p>
          <a:p>
            <a:pPr lvl="1"/>
            <a:r>
              <a:rPr lang="fr-FR" sz="1800" dirty="0" smtClean="0"/>
              <a:t>prédicteur linéaire lié au résultats de modélisation (Mesure corrélation de </a:t>
            </a:r>
            <a:r>
              <a:rPr lang="fr-FR" sz="1800" dirty="0" err="1" smtClean="0"/>
              <a:t>Xj</a:t>
            </a:r>
            <a:r>
              <a:rPr lang="fr-FR" sz="1800" dirty="0" smtClean="0"/>
              <a:t> avec MOD)</a:t>
            </a:r>
          </a:p>
          <a:p>
            <a:pPr marL="584711" lvl="2" indent="0">
              <a:buFont typeface="Courier New" charset="0"/>
              <a:buNone/>
            </a:pPr>
            <a:endParaRPr lang="fr-FR" sz="1600" dirty="0" smtClean="0"/>
          </a:p>
          <a:p>
            <a:pPr marL="288916" lvl="1" indent="0">
              <a:buFont typeface="Courier New" charset="0"/>
              <a:buNone/>
            </a:pPr>
            <a:endParaRPr lang="fr-FR" sz="1800" dirty="0" smtClean="0"/>
          </a:p>
          <a:p>
            <a:pPr marL="288916" lvl="1" indent="0">
              <a:buFont typeface="Courier New" charset="0"/>
              <a:buNone/>
            </a:pP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79676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Prédicteurs unitaires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04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6" name="Espace réservé du texte 1"/>
          <p:cNvSpPr txBox="1">
            <a:spLocks/>
          </p:cNvSpPr>
          <p:nvPr/>
        </p:nvSpPr>
        <p:spPr>
          <a:xfrm>
            <a:off x="489380" y="1729836"/>
            <a:ext cx="4728209" cy="4309488"/>
          </a:xfrm>
          <a:prstGeom prst="rect">
            <a:avLst/>
          </a:prstGeom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smtClean="0"/>
              <a:t>Prédicteur ARMA </a:t>
            </a:r>
          </a:p>
          <a:p>
            <a:pPr lvl="1"/>
            <a:r>
              <a:rPr lang="fr-FR" sz="1800" smtClean="0"/>
              <a:t>Utilisation d’un modèle auto-régressif</a:t>
            </a:r>
          </a:p>
          <a:p>
            <a:pPr lvl="1"/>
            <a:r>
              <a:rPr lang="fr-FR" sz="1800" smtClean="0"/>
              <a:t>x(t) = a1 x(t-p) + a2 x(t-p+1) +…+ ap x(t-1)</a:t>
            </a:r>
          </a:p>
          <a:p>
            <a:pPr lvl="1"/>
            <a:endParaRPr lang="fr-FR" sz="1800" smtClean="0"/>
          </a:p>
          <a:p>
            <a:r>
              <a:rPr lang="fr-FR" sz="2000" smtClean="0"/>
              <a:t>Méthode</a:t>
            </a:r>
          </a:p>
          <a:p>
            <a:pPr lvl="1"/>
            <a:r>
              <a:rPr lang="fr-FR" sz="1800" smtClean="0"/>
              <a:t>Moindre carré</a:t>
            </a:r>
          </a:p>
          <a:p>
            <a:pPr marL="576113" lvl="2" indent="0">
              <a:buFont typeface="Courier New" charset="0"/>
              <a:buNone/>
            </a:pPr>
            <a:endParaRPr lang="fr-FR" sz="1600" smtClean="0"/>
          </a:p>
          <a:p>
            <a:pPr lvl="1"/>
            <a:r>
              <a:rPr lang="fr-FR" sz="1800" smtClean="0"/>
              <a:t>Moindre carré récursif </a:t>
            </a:r>
            <a:endParaRPr lang="fr-FR" sz="18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890" y="2715560"/>
            <a:ext cx="5063459" cy="181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3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496268" y="2005014"/>
            <a:ext cx="8575542" cy="2691562"/>
            <a:chOff x="357234" y="1257302"/>
            <a:chExt cx="6459984" cy="2388266"/>
          </a:xfrm>
        </p:grpSpPr>
        <p:sp>
          <p:nvSpPr>
            <p:cNvPr id="3" name="AutoShape 2"/>
            <p:cNvSpPr>
              <a:spLocks noChangeArrowheads="1"/>
            </p:cNvSpPr>
            <p:nvPr/>
          </p:nvSpPr>
          <p:spPr bwMode="auto">
            <a:xfrm>
              <a:off x="407249" y="2571750"/>
              <a:ext cx="6409969" cy="1073818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9250" tIns="29250" rIns="29250" bIns="29250"/>
            <a:lstStyle/>
            <a:p>
              <a:pPr>
                <a:buClr>
                  <a:srgbClr val="F7B100"/>
                </a:buClr>
              </a:pPr>
              <a:r>
                <a:rPr lang="fr-FR" sz="3200" cap="all" dirty="0" err="1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Predicteurs</a:t>
              </a:r>
              <a:r>
                <a:rPr lang="fr-FR" sz="3200" cap="all" dirty="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rPr>
                <a:t> composites - Apprentissage</a:t>
              </a:r>
            </a:p>
          </p:txBody>
        </p:sp>
        <p:sp>
          <p:nvSpPr>
            <p:cNvPr id="4" name="AutoShape 3"/>
            <p:cNvSpPr>
              <a:spLocks noChangeArrowheads="1"/>
            </p:cNvSpPr>
            <p:nvPr/>
          </p:nvSpPr>
          <p:spPr bwMode="auto">
            <a:xfrm>
              <a:off x="357234" y="1257302"/>
              <a:ext cx="1343200" cy="973931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9250" tIns="0" rIns="29250" bIns="0" anchor="ctr"/>
            <a:lstStyle/>
            <a:p>
              <a:pPr eaLnBrk="0" hangingPunct="0"/>
              <a:r>
                <a:rPr lang="en-GB" sz="10800" dirty="0">
                  <a:solidFill>
                    <a:srgbClr val="568FBA"/>
                  </a:solidFill>
                  <a:latin typeface="Avenir Book" charset="0"/>
                  <a:ea typeface="Avenir Book" charset="0"/>
                  <a:cs typeface="Avenir Book" charset="0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792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496268" y="2005014"/>
            <a:ext cx="8575542" cy="2691562"/>
            <a:chOff x="357234" y="1257302"/>
            <a:chExt cx="6459984" cy="2388266"/>
          </a:xfrm>
        </p:grpSpPr>
        <p:sp>
          <p:nvSpPr>
            <p:cNvPr id="3" name="AutoShape 2"/>
            <p:cNvSpPr>
              <a:spLocks noChangeArrowheads="1"/>
            </p:cNvSpPr>
            <p:nvPr/>
          </p:nvSpPr>
          <p:spPr bwMode="auto">
            <a:xfrm>
              <a:off x="407249" y="2571750"/>
              <a:ext cx="6409969" cy="1073818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9250" tIns="29250" rIns="29250" bIns="29250"/>
            <a:lstStyle/>
            <a:p>
              <a:pPr>
                <a:buClr>
                  <a:srgbClr val="F7B100"/>
                </a:buClr>
              </a:pPr>
              <a:r>
                <a:rPr lang="fr-FR" sz="2800" cap="all" dirty="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rPr>
                <a:t>Contexte – Besoins - réponse </a:t>
              </a:r>
            </a:p>
          </p:txBody>
        </p:sp>
        <p:sp>
          <p:nvSpPr>
            <p:cNvPr id="4" name="AutoShape 3"/>
            <p:cNvSpPr>
              <a:spLocks noChangeArrowheads="1"/>
            </p:cNvSpPr>
            <p:nvPr/>
          </p:nvSpPr>
          <p:spPr bwMode="auto">
            <a:xfrm>
              <a:off x="357234" y="1257302"/>
              <a:ext cx="1343200" cy="973931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9250" tIns="0" rIns="29250" bIns="0" anchor="ctr"/>
            <a:lstStyle/>
            <a:p>
              <a:pPr eaLnBrk="0" hangingPunct="0"/>
              <a:r>
                <a:rPr lang="en-GB" sz="9600" dirty="0">
                  <a:solidFill>
                    <a:srgbClr val="568FBA"/>
                  </a:solidFill>
                  <a:latin typeface="Avenir Book" charset="0"/>
                  <a:ea typeface="Avenir Book" charset="0"/>
                  <a:cs typeface="Avenir Book" charset="0"/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947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Optimisation efficacité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05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ce réservé du texte 1"/>
              <p:cNvSpPr txBox="1">
                <a:spLocks/>
              </p:cNvSpPr>
              <p:nvPr/>
            </p:nvSpPr>
            <p:spPr>
              <a:xfrm>
                <a:off x="805282" y="1284716"/>
                <a:ext cx="9317831" cy="5139897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177800" indent="-1778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1800" b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itchFamily="34" charset="0"/>
                  <a:buChar char="−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715963" indent="-176213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itchFamily="34" charset="0"/>
                  <a:buChar char="−"/>
                  <a:tabLst/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982663" indent="-1778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itchFamily="34" charset="0"/>
                  <a:buChar char="−"/>
                  <a:defRPr sz="1200" baseline="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255713" indent="-177800" algn="l" rtl="0" eaLnBrk="0" fontAlgn="base" hangingPunct="0">
                  <a:spcBef>
                    <a:spcPts val="300"/>
                  </a:spcBef>
                  <a:spcAft>
                    <a:spcPct val="0"/>
                  </a:spcAft>
                  <a:buClr>
                    <a:schemeClr val="tx1"/>
                  </a:buClr>
                  <a:buFont typeface="Arial" pitchFamily="34" charset="0"/>
                  <a:buChar char="−"/>
                  <a:defRPr sz="1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18859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8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2288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8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25717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8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2914650" indent="-1714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8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buClr>
                    <a:srgbClr val="568FBA"/>
                  </a:buClr>
                  <a:buFont typeface="Courier New" charset="0"/>
                  <a:buChar char="o"/>
                </a:pPr>
                <a:r>
                  <a:rPr lang="fr-FR" sz="1733" kern="0" dirty="0">
                    <a:latin typeface="Avenir Book" charset="0"/>
                    <a:ea typeface="Avenir Book" charset="0"/>
                    <a:cs typeface="Avenir Book" charset="0"/>
                  </a:rPr>
                  <a:t> Variable d’optimisation</a:t>
                </a:r>
              </a:p>
              <a:p>
                <a:pPr lvl="1">
                  <a:buClr>
                    <a:srgbClr val="568FBA"/>
                  </a:buClr>
                  <a:buFont typeface="Courier New" charset="0"/>
                  <a:buChar char="o"/>
                </a:pPr>
                <a:r>
                  <a:rPr lang="fr-FR" sz="1517" kern="0" dirty="0">
                    <a:latin typeface="Avenir Book" charset="0"/>
                    <a:ea typeface="Avenir Book" charset="0"/>
                    <a:cs typeface="Avenir Book" charset="0"/>
                  </a:rPr>
                  <a:t>Erreur de prévision absolue : e(t) = x(t) – </a:t>
                </a:r>
                <a:r>
                  <a:rPr lang="fr-FR" sz="1517" kern="0" dirty="0" err="1">
                    <a:latin typeface="Avenir Book" charset="0"/>
                    <a:ea typeface="Avenir Book" charset="0"/>
                    <a:cs typeface="Avenir Book" charset="0"/>
                  </a:rPr>
                  <a:t>x</a:t>
                </a:r>
                <a:r>
                  <a:rPr lang="fr-FR" sz="1192" kern="0" dirty="0" err="1">
                    <a:latin typeface="Avenir Book" charset="0"/>
                    <a:ea typeface="Avenir Book" charset="0"/>
                    <a:cs typeface="Avenir Book" charset="0"/>
                  </a:rPr>
                  <a:t>pred</a:t>
                </a:r>
                <a:r>
                  <a:rPr lang="fr-FR" sz="1517" kern="0" dirty="0">
                    <a:latin typeface="Avenir Book" charset="0"/>
                    <a:ea typeface="Avenir Book" charset="0"/>
                    <a:cs typeface="Avenir Book" charset="0"/>
                  </a:rPr>
                  <a:t>(t) ou relative er(t) = [x(t) – </a:t>
                </a:r>
                <a:r>
                  <a:rPr lang="fr-FR" sz="1517" kern="0" dirty="0" err="1">
                    <a:latin typeface="Avenir Book" charset="0"/>
                    <a:ea typeface="Avenir Book" charset="0"/>
                    <a:cs typeface="Avenir Book" charset="0"/>
                  </a:rPr>
                  <a:t>xpred</a:t>
                </a:r>
                <a:r>
                  <a:rPr lang="fr-FR" sz="1517" kern="0" dirty="0">
                    <a:latin typeface="Avenir Book" charset="0"/>
                    <a:ea typeface="Avenir Book" charset="0"/>
                    <a:cs typeface="Avenir Book" charset="0"/>
                  </a:rPr>
                  <a:t>(t)] / x(t)</a:t>
                </a:r>
              </a:p>
              <a:p>
                <a:pPr>
                  <a:buClr>
                    <a:srgbClr val="568FBA"/>
                  </a:buClr>
                  <a:buFont typeface="Courier New" charset="0"/>
                  <a:buChar char="o"/>
                </a:pPr>
                <a:r>
                  <a:rPr lang="fr-FR" sz="1733" kern="0" dirty="0">
                    <a:latin typeface="Avenir Book" charset="0"/>
                    <a:ea typeface="Avenir Book" charset="0"/>
                    <a:cs typeface="Avenir Book" charset="0"/>
                  </a:rPr>
                  <a:t>Critère d’optimisation</a:t>
                </a:r>
              </a:p>
              <a:p>
                <a:pPr lvl="1">
                  <a:buClr>
                    <a:srgbClr val="568FBA"/>
                  </a:buClr>
                  <a:buFont typeface="Courier New" charset="0"/>
                  <a:buChar char="o"/>
                </a:pPr>
                <a:r>
                  <a:rPr lang="fr-FR" sz="1517" kern="0" dirty="0">
                    <a:latin typeface="Avenir Book" charset="0"/>
                    <a:ea typeface="Avenir Book" charset="0"/>
                    <a:cs typeface="Avenir Book" charset="0"/>
                  </a:rPr>
                  <a:t>Biais (</a:t>
                </a:r>
                <a:r>
                  <a:rPr lang="fr-FR" sz="1517" kern="0" dirty="0" err="1">
                    <a:latin typeface="Avenir Book" charset="0"/>
                    <a:ea typeface="Avenir Book" charset="0"/>
                    <a:cs typeface="Avenir Book" charset="0"/>
                  </a:rPr>
                  <a:t>Mean</a:t>
                </a:r>
                <a:r>
                  <a:rPr lang="fr-FR" sz="1517" kern="0" dirty="0">
                    <a:latin typeface="Avenir Book" charset="0"/>
                    <a:ea typeface="Avenir Book" charset="0"/>
                    <a:cs typeface="Avenir Book" charset="0"/>
                  </a:rPr>
                  <a:t> </a:t>
                </a:r>
                <a:r>
                  <a:rPr lang="fr-FR" sz="1517" kern="0" dirty="0" err="1">
                    <a:latin typeface="Avenir Book" charset="0"/>
                    <a:ea typeface="Avenir Book" charset="0"/>
                    <a:cs typeface="Avenir Book" charset="0"/>
                  </a:rPr>
                  <a:t>Error</a:t>
                </a:r>
                <a:r>
                  <a:rPr lang="fr-FR" sz="1517" kern="0" dirty="0">
                    <a:latin typeface="Avenir Book" charset="0"/>
                    <a:ea typeface="Avenir Book" charset="0"/>
                    <a:cs typeface="Avenir Book" charset="0"/>
                  </a:rPr>
                  <a:t>) : 1/n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1</m:t>
                        </m:r>
                      </m:sub>
                      <m:sup>
                        <m:r>
                          <a:rPr lang="pt-B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𝑛</m:t>
                        </m:r>
                      </m:sup>
                      <m:e>
                        <m:r>
                          <a:rPr lang="fr-F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𝑒</m:t>
                        </m:r>
                        <m:r>
                          <a:rPr lang="fr-F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(</m:t>
                        </m:r>
                        <m:r>
                          <a:rPr lang="fr-F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𝑡</m:t>
                        </m:r>
                        <m:r>
                          <a:rPr lang="fr-F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1517" kern="0" dirty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pPr lvl="1">
                  <a:buClr>
                    <a:srgbClr val="568FBA"/>
                  </a:buClr>
                  <a:buFont typeface="Courier New" charset="0"/>
                  <a:buChar char="o"/>
                </a:pPr>
                <a:r>
                  <a:rPr lang="fr-FR" sz="1517" kern="0" dirty="0">
                    <a:latin typeface="Avenir Book" charset="0"/>
                    <a:ea typeface="Avenir Book" charset="0"/>
                    <a:cs typeface="Avenir Book" charset="0"/>
                  </a:rPr>
                  <a:t>Variance (</a:t>
                </a:r>
                <a:r>
                  <a:rPr lang="fr-FR" sz="1517" kern="0" dirty="0" err="1">
                    <a:latin typeface="Avenir Book" charset="0"/>
                    <a:ea typeface="Avenir Book" charset="0"/>
                    <a:cs typeface="Avenir Book" charset="0"/>
                  </a:rPr>
                  <a:t>Error</a:t>
                </a:r>
                <a:r>
                  <a:rPr lang="fr-FR" sz="1517" kern="0" dirty="0">
                    <a:latin typeface="Avenir Book" charset="0"/>
                    <a:ea typeface="Avenir Book" charset="0"/>
                    <a:cs typeface="Avenir Book" charset="0"/>
                  </a:rPr>
                  <a:t> Variance) : 1/n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1</m:t>
                        </m:r>
                      </m:sub>
                      <m:sup>
                        <m:r>
                          <a:rPr lang="pt-B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𝑛</m:t>
                        </m:r>
                      </m:sup>
                      <m:e>
                        <m:r>
                          <m:rPr>
                            <m:nor/>
                          </m:rPr>
                          <a:rPr lang="fr-FR" sz="1517" kern="0" dirty="0">
                            <a:latin typeface="Avenir Book" charset="0"/>
                            <a:ea typeface="Avenir Book" charset="0"/>
                            <a:cs typeface="Avenir Book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fr-FR" sz="1517" kern="0" dirty="0">
                            <a:latin typeface="Avenir Book" charset="0"/>
                            <a:ea typeface="Avenir Book" charset="0"/>
                            <a:cs typeface="Avenir Book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fr-FR" sz="1517" kern="0" dirty="0">
                            <a:latin typeface="Avenir Book" charset="0"/>
                            <a:ea typeface="Avenir Book" charset="0"/>
                            <a:cs typeface="Avenir Book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fr-FR" sz="1517" kern="0" dirty="0">
                            <a:latin typeface="Avenir Book" charset="0"/>
                            <a:ea typeface="Avenir Book" charset="0"/>
                            <a:cs typeface="Avenir Book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fr-FR" sz="1517" kern="0" dirty="0">
                            <a:latin typeface="Avenir Book" charset="0"/>
                            <a:ea typeface="Avenir Book" charset="0"/>
                            <a:cs typeface="Avenir Book" charset="0"/>
                          </a:rPr>
                          <m:t>) – </m:t>
                        </m:r>
                        <m:r>
                          <m:rPr>
                            <m:nor/>
                          </m:rPr>
                          <a:rPr lang="fr-FR" sz="1517" kern="0" dirty="0">
                            <a:latin typeface="Avenir Book" charset="0"/>
                            <a:ea typeface="Avenir Book" charset="0"/>
                            <a:cs typeface="Avenir Book" charset="0"/>
                          </a:rPr>
                          <m:t>ME</m:t>
                        </m:r>
                        <m:r>
                          <m:rPr>
                            <m:nor/>
                          </m:rPr>
                          <a:rPr lang="fr-FR" sz="1517" kern="0" dirty="0">
                            <a:latin typeface="Avenir Book" charset="0"/>
                            <a:ea typeface="Avenir Book" charset="0"/>
                            <a:cs typeface="Avenir Book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fr-FR" sz="1517" kern="0" dirty="0">
                    <a:latin typeface="Avenir Book" charset="0"/>
                    <a:ea typeface="Avenir Book" charset="0"/>
                    <a:cs typeface="Avenir Book" charset="0"/>
                  </a:rPr>
                  <a:t> ²</a:t>
                </a:r>
              </a:p>
              <a:p>
                <a:pPr lvl="1">
                  <a:buClr>
                    <a:srgbClr val="568FBA"/>
                  </a:buClr>
                  <a:buFont typeface="Courier New" charset="0"/>
                  <a:buChar char="o"/>
                </a:pPr>
                <a:r>
                  <a:rPr lang="fr-FR" sz="1517" kern="0" dirty="0">
                    <a:latin typeface="Avenir Book" charset="0"/>
                    <a:ea typeface="Avenir Book" charset="0"/>
                    <a:cs typeface="Avenir Book" charset="0"/>
                  </a:rPr>
                  <a:t>Erreur quadratique (</a:t>
                </a:r>
                <a:r>
                  <a:rPr lang="fr-FR" sz="1517" kern="0" dirty="0" err="1">
                    <a:latin typeface="Avenir Book" charset="0"/>
                    <a:ea typeface="Avenir Book" charset="0"/>
                    <a:cs typeface="Avenir Book" charset="0"/>
                  </a:rPr>
                  <a:t>Mean</a:t>
                </a:r>
                <a:r>
                  <a:rPr lang="fr-FR" sz="1517" kern="0" dirty="0">
                    <a:latin typeface="Avenir Book" charset="0"/>
                    <a:ea typeface="Avenir Book" charset="0"/>
                    <a:cs typeface="Avenir Book" charset="0"/>
                  </a:rPr>
                  <a:t> Square </a:t>
                </a:r>
                <a:r>
                  <a:rPr lang="fr-FR" sz="1517" kern="0" dirty="0" err="1">
                    <a:latin typeface="Avenir Book" charset="0"/>
                    <a:ea typeface="Avenir Book" charset="0"/>
                    <a:cs typeface="Avenir Book" charset="0"/>
                  </a:rPr>
                  <a:t>Error</a:t>
                </a:r>
                <a:r>
                  <a:rPr lang="fr-FR" sz="1517" kern="0" dirty="0">
                    <a:latin typeface="Avenir Book" charset="0"/>
                    <a:ea typeface="Avenir Book" charset="0"/>
                    <a:cs typeface="Avenir Book" charset="0"/>
                  </a:rPr>
                  <a:t>) : 1/n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1</m:t>
                        </m:r>
                      </m:sub>
                      <m:sup>
                        <m:r>
                          <a:rPr lang="pt-B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𝑛</m:t>
                        </m:r>
                      </m:sup>
                      <m:e>
                        <m:r>
                          <a:rPr lang="fr-F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𝑒</m:t>
                        </m:r>
                        <m:r>
                          <a:rPr lang="fr-F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(</m:t>
                        </m:r>
                        <m:r>
                          <a:rPr lang="fr-F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𝑡</m:t>
                        </m:r>
                        <m:r>
                          <a:rPr lang="fr-F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)²</m:t>
                        </m:r>
                      </m:e>
                    </m:nary>
                  </m:oMath>
                </a14:m>
                <a:r>
                  <a:rPr lang="fr-FR" sz="1517" kern="0" dirty="0">
                    <a:latin typeface="Avenir Book" charset="0"/>
                    <a:ea typeface="Avenir Book" charset="0"/>
                    <a:cs typeface="Avenir Book" charset="0"/>
                  </a:rPr>
                  <a:t>  -&gt;  </a:t>
                </a:r>
                <a:r>
                  <a:rPr lang="fr-FR" sz="1517" kern="0" dirty="0">
                    <a:solidFill>
                      <a:srgbClr val="0070C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MSE = EV + ME ²</a:t>
                </a:r>
              </a:p>
              <a:p>
                <a:pPr lvl="2">
                  <a:buClr>
                    <a:srgbClr val="568FBA"/>
                  </a:buClr>
                  <a:buFont typeface="Courier New" charset="0"/>
                  <a:buChar char="o"/>
                </a:pPr>
                <a:r>
                  <a:rPr lang="fr-FR" sz="1300" kern="0" dirty="0">
                    <a:latin typeface="Avenir Book" charset="0"/>
                    <a:ea typeface="Avenir Book" charset="0"/>
                    <a:cs typeface="Avenir Book" charset="0"/>
                  </a:rPr>
                  <a:t>Erreur type (</a:t>
                </a:r>
                <a:r>
                  <a:rPr lang="fr-FR" sz="1300" kern="0" dirty="0" err="1">
                    <a:latin typeface="Avenir Book" charset="0"/>
                    <a:ea typeface="Avenir Book" charset="0"/>
                    <a:cs typeface="Avenir Book" charset="0"/>
                  </a:rPr>
                  <a:t>Root</a:t>
                </a:r>
                <a:r>
                  <a:rPr lang="fr-FR" sz="1300" kern="0" dirty="0">
                    <a:latin typeface="Avenir Book" charset="0"/>
                    <a:ea typeface="Avenir Book" charset="0"/>
                    <a:cs typeface="Avenir Book" charset="0"/>
                  </a:rPr>
                  <a:t> </a:t>
                </a:r>
                <a:r>
                  <a:rPr lang="fr-FR" sz="1300" kern="0" dirty="0" err="1">
                    <a:latin typeface="Avenir Book" charset="0"/>
                    <a:ea typeface="Avenir Book" charset="0"/>
                    <a:cs typeface="Avenir Book" charset="0"/>
                  </a:rPr>
                  <a:t>Mean</a:t>
                </a:r>
                <a:r>
                  <a:rPr lang="fr-FR" sz="1300" kern="0" dirty="0">
                    <a:latin typeface="Avenir Book" charset="0"/>
                    <a:ea typeface="Avenir Book" charset="0"/>
                    <a:cs typeface="Avenir Book" charset="0"/>
                  </a:rPr>
                  <a:t> Square </a:t>
                </a:r>
                <a:r>
                  <a:rPr lang="fr-FR" sz="1300" kern="0" dirty="0" err="1">
                    <a:latin typeface="Avenir Book" charset="0"/>
                    <a:ea typeface="Avenir Book" charset="0"/>
                    <a:cs typeface="Avenir Book" charset="0"/>
                  </a:rPr>
                  <a:t>Error</a:t>
                </a:r>
                <a:r>
                  <a:rPr lang="fr-FR" sz="1300" kern="0" dirty="0">
                    <a:latin typeface="Avenir Book" charset="0"/>
                    <a:ea typeface="Avenir Book" charset="0"/>
                    <a:cs typeface="Avenir Book" charset="0"/>
                  </a:rPr>
                  <a:t>) 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FR" sz="1300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</m:ctrlPr>
                      </m:radPr>
                      <m:deg/>
                      <m:e>
                        <m:r>
                          <a:rPr lang="fr-FR" sz="1300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𝑀𝑆𝐸</m:t>
                        </m:r>
                      </m:e>
                    </m:rad>
                  </m:oMath>
                </a14:m>
                <a:endParaRPr lang="fr-FR" sz="1300" kern="0" dirty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pPr lvl="2">
                  <a:buClr>
                    <a:srgbClr val="568FBA"/>
                  </a:buClr>
                  <a:buFont typeface="Courier New" charset="0"/>
                  <a:buChar char="o"/>
                </a:pPr>
                <a:r>
                  <a:rPr lang="fr-FR" sz="1300" kern="0" dirty="0">
                    <a:latin typeface="Avenir Book" charset="0"/>
                    <a:ea typeface="Avenir Book" charset="0"/>
                    <a:cs typeface="Avenir Book" charset="0"/>
                  </a:rPr>
                  <a:t>Erreur quadratique relative (</a:t>
                </a:r>
                <a:r>
                  <a:rPr lang="fr-FR" sz="1300" kern="0" dirty="0" err="1">
                    <a:latin typeface="Avenir Book" charset="0"/>
                    <a:ea typeface="Avenir Book" charset="0"/>
                    <a:cs typeface="Avenir Book" charset="0"/>
                  </a:rPr>
                  <a:t>Mean</a:t>
                </a:r>
                <a:r>
                  <a:rPr lang="fr-FR" sz="1300" kern="0" dirty="0">
                    <a:latin typeface="Avenir Book" charset="0"/>
                    <a:ea typeface="Avenir Book" charset="0"/>
                    <a:cs typeface="Avenir Book" charset="0"/>
                  </a:rPr>
                  <a:t> Square </a:t>
                </a:r>
                <a:r>
                  <a:rPr lang="fr-FR" sz="1300" kern="0" dirty="0" err="1">
                    <a:latin typeface="Avenir Book" charset="0"/>
                    <a:ea typeface="Avenir Book" charset="0"/>
                    <a:cs typeface="Avenir Book" charset="0"/>
                  </a:rPr>
                  <a:t>Percentage</a:t>
                </a:r>
                <a:r>
                  <a:rPr lang="fr-FR" sz="1300" kern="0" dirty="0">
                    <a:latin typeface="Avenir Book" charset="0"/>
                    <a:ea typeface="Avenir Book" charset="0"/>
                    <a:cs typeface="Avenir Book" charset="0"/>
                  </a:rPr>
                  <a:t> </a:t>
                </a:r>
                <a:r>
                  <a:rPr lang="fr-FR" sz="1300" kern="0" dirty="0" err="1">
                    <a:latin typeface="Avenir Book" charset="0"/>
                    <a:ea typeface="Avenir Book" charset="0"/>
                    <a:cs typeface="Avenir Book" charset="0"/>
                  </a:rPr>
                  <a:t>Error</a:t>
                </a:r>
                <a:r>
                  <a:rPr lang="fr-FR" sz="1300" kern="0" dirty="0">
                    <a:latin typeface="Avenir Book" charset="0"/>
                    <a:ea typeface="Avenir Book" charset="0"/>
                    <a:cs typeface="Avenir Book" charset="0"/>
                  </a:rPr>
                  <a:t>) : 1/n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1300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1300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1</m:t>
                        </m:r>
                      </m:sub>
                      <m:sup>
                        <m:r>
                          <a:rPr lang="pt-BR" sz="1300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𝑛</m:t>
                        </m:r>
                      </m:sup>
                      <m:e>
                        <m:r>
                          <a:rPr lang="fr-FR" sz="1300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𝑒𝑟</m:t>
                        </m:r>
                        <m:r>
                          <a:rPr lang="fr-FR" sz="1300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(</m:t>
                        </m:r>
                        <m:r>
                          <a:rPr lang="fr-FR" sz="1300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𝑡</m:t>
                        </m:r>
                        <m:r>
                          <a:rPr lang="fr-FR" sz="1300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)²</m:t>
                        </m:r>
                      </m:e>
                    </m:nary>
                  </m:oMath>
                </a14:m>
                <a:endParaRPr lang="fr-FR" sz="1300" kern="0" dirty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pPr lvl="2">
                  <a:buClr>
                    <a:srgbClr val="568FBA"/>
                  </a:buClr>
                  <a:buFont typeface="Courier New" charset="0"/>
                  <a:buChar char="o"/>
                </a:pPr>
                <a:r>
                  <a:rPr lang="fr-FR" sz="1300" kern="0" dirty="0">
                    <a:latin typeface="Avenir Book" charset="0"/>
                    <a:ea typeface="Avenir Book" charset="0"/>
                    <a:cs typeface="Avenir Book" charset="0"/>
                  </a:rPr>
                  <a:t>Erreur relative type (</a:t>
                </a:r>
                <a:r>
                  <a:rPr lang="fr-FR" sz="1300" kern="0" dirty="0" err="1">
                    <a:latin typeface="Avenir Book" charset="0"/>
                    <a:ea typeface="Avenir Book" charset="0"/>
                    <a:cs typeface="Avenir Book" charset="0"/>
                  </a:rPr>
                  <a:t>Root</a:t>
                </a:r>
                <a:r>
                  <a:rPr lang="fr-FR" sz="1300" kern="0" dirty="0">
                    <a:latin typeface="Avenir Book" charset="0"/>
                    <a:ea typeface="Avenir Book" charset="0"/>
                    <a:cs typeface="Avenir Book" charset="0"/>
                  </a:rPr>
                  <a:t> </a:t>
                </a:r>
                <a:r>
                  <a:rPr lang="fr-FR" sz="1300" kern="0" dirty="0" err="1">
                    <a:latin typeface="Avenir Book" charset="0"/>
                    <a:ea typeface="Avenir Book" charset="0"/>
                    <a:cs typeface="Avenir Book" charset="0"/>
                  </a:rPr>
                  <a:t>Mean</a:t>
                </a:r>
                <a:r>
                  <a:rPr lang="fr-FR" sz="1300" kern="0" dirty="0">
                    <a:latin typeface="Avenir Book" charset="0"/>
                    <a:ea typeface="Avenir Book" charset="0"/>
                    <a:cs typeface="Avenir Book" charset="0"/>
                  </a:rPr>
                  <a:t> Square </a:t>
                </a:r>
                <a:r>
                  <a:rPr lang="fr-FR" sz="1300" kern="0" dirty="0" err="1">
                    <a:latin typeface="Avenir Book" charset="0"/>
                    <a:ea typeface="Avenir Book" charset="0"/>
                    <a:cs typeface="Avenir Book" charset="0"/>
                  </a:rPr>
                  <a:t>Percentage</a:t>
                </a:r>
                <a:r>
                  <a:rPr lang="fr-FR" sz="1300" kern="0" dirty="0">
                    <a:latin typeface="Avenir Book" charset="0"/>
                    <a:ea typeface="Avenir Book" charset="0"/>
                    <a:cs typeface="Avenir Book" charset="0"/>
                  </a:rPr>
                  <a:t> </a:t>
                </a:r>
                <a:r>
                  <a:rPr lang="fr-FR" sz="1300" kern="0" dirty="0" err="1">
                    <a:latin typeface="Avenir Book" charset="0"/>
                    <a:ea typeface="Avenir Book" charset="0"/>
                    <a:cs typeface="Avenir Book" charset="0"/>
                  </a:rPr>
                  <a:t>Error</a:t>
                </a:r>
                <a:r>
                  <a:rPr lang="fr-FR" sz="1300" kern="0" dirty="0">
                    <a:latin typeface="Avenir Book" charset="0"/>
                    <a:ea typeface="Avenir Book" charset="0"/>
                    <a:cs typeface="Avenir Book" charset="0"/>
                  </a:rPr>
                  <a:t>) 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FR" sz="1300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</m:ctrlPr>
                      </m:radPr>
                      <m:deg/>
                      <m:e>
                        <m:r>
                          <a:rPr lang="fr-FR" sz="1300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𝑀𝑆𝑃𝐸</m:t>
                        </m:r>
                      </m:e>
                    </m:rad>
                  </m:oMath>
                </a14:m>
                <a:r>
                  <a:rPr lang="fr-FR" sz="1300" kern="0" dirty="0">
                    <a:latin typeface="Avenir Book" charset="0"/>
                    <a:ea typeface="Avenir Book" charset="0"/>
                    <a:cs typeface="Avenir Book" charset="0"/>
                  </a:rPr>
                  <a:t> </a:t>
                </a:r>
              </a:p>
              <a:p>
                <a:pPr lvl="1">
                  <a:buClr>
                    <a:srgbClr val="568FBA"/>
                  </a:buClr>
                  <a:buFont typeface="Courier New" charset="0"/>
                  <a:buChar char="o"/>
                </a:pPr>
                <a:r>
                  <a:rPr lang="fr-FR" sz="1517" kern="0" dirty="0">
                    <a:latin typeface="Avenir Book" charset="0"/>
                    <a:ea typeface="Avenir Book" charset="0"/>
                    <a:cs typeface="Avenir Book" charset="0"/>
                  </a:rPr>
                  <a:t>Erreur absolue (</a:t>
                </a:r>
                <a:r>
                  <a:rPr lang="fr-FR" sz="1517" kern="0" dirty="0" err="1">
                    <a:latin typeface="Avenir Book" charset="0"/>
                    <a:ea typeface="Avenir Book" charset="0"/>
                    <a:cs typeface="Avenir Book" charset="0"/>
                  </a:rPr>
                  <a:t>Mean</a:t>
                </a:r>
                <a:r>
                  <a:rPr lang="fr-FR" sz="1517" kern="0" dirty="0">
                    <a:latin typeface="Avenir Book" charset="0"/>
                    <a:ea typeface="Avenir Book" charset="0"/>
                    <a:cs typeface="Avenir Book" charset="0"/>
                  </a:rPr>
                  <a:t> </a:t>
                </a:r>
                <a:r>
                  <a:rPr lang="fr-FR" sz="1517" kern="0" dirty="0" err="1">
                    <a:latin typeface="Avenir Book" charset="0"/>
                    <a:ea typeface="Avenir Book" charset="0"/>
                    <a:cs typeface="Avenir Book" charset="0"/>
                  </a:rPr>
                  <a:t>Absolute</a:t>
                </a:r>
                <a:r>
                  <a:rPr lang="fr-FR" sz="1517" kern="0" dirty="0">
                    <a:latin typeface="Avenir Book" charset="0"/>
                    <a:ea typeface="Avenir Book" charset="0"/>
                    <a:cs typeface="Avenir Book" charset="0"/>
                  </a:rPr>
                  <a:t> </a:t>
                </a:r>
                <a:r>
                  <a:rPr lang="fr-FR" sz="1517" kern="0" dirty="0" err="1">
                    <a:latin typeface="Avenir Book" charset="0"/>
                    <a:ea typeface="Avenir Book" charset="0"/>
                    <a:cs typeface="Avenir Book" charset="0"/>
                  </a:rPr>
                  <a:t>Error</a:t>
                </a:r>
                <a:r>
                  <a:rPr lang="fr-FR" sz="1517" kern="0" dirty="0">
                    <a:latin typeface="Avenir Book" charset="0"/>
                    <a:ea typeface="Avenir Book" charset="0"/>
                    <a:cs typeface="Avenir Book" charset="0"/>
                  </a:rPr>
                  <a:t>) : 1/n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1</m:t>
                        </m:r>
                      </m:sub>
                      <m:sup>
                        <m:r>
                          <a:rPr lang="pt-B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pt-BR" sz="1517" i="1" kern="0">
                                <a:latin typeface="Cambria Math" panose="02040503050406030204" pitchFamily="18" charset="0"/>
                                <a:ea typeface="Avenir Book" charset="0"/>
                                <a:cs typeface="Avenir Book" charset="0"/>
                              </a:rPr>
                            </m:ctrlPr>
                          </m:dPr>
                          <m:e>
                            <m:r>
                              <a:rPr lang="fr-FR" sz="1517" i="1" kern="0">
                                <a:latin typeface="Cambria Math" panose="02040503050406030204" pitchFamily="18" charset="0"/>
                                <a:ea typeface="Avenir Book" charset="0"/>
                                <a:cs typeface="Avenir Book" charset="0"/>
                              </a:rPr>
                              <m:t>𝑒</m:t>
                            </m:r>
                            <m:r>
                              <a:rPr lang="fr-FR" sz="1517" i="1" kern="0">
                                <a:latin typeface="Cambria Math" panose="02040503050406030204" pitchFamily="18" charset="0"/>
                                <a:ea typeface="Avenir Book" charset="0"/>
                                <a:cs typeface="Avenir Book" charset="0"/>
                              </a:rPr>
                              <m:t>(</m:t>
                            </m:r>
                            <m:r>
                              <a:rPr lang="fr-FR" sz="1517" i="1" kern="0">
                                <a:latin typeface="Cambria Math" panose="02040503050406030204" pitchFamily="18" charset="0"/>
                                <a:ea typeface="Avenir Book" charset="0"/>
                                <a:cs typeface="Avenir Book" charset="0"/>
                              </a:rPr>
                              <m:t>𝑡</m:t>
                            </m:r>
                            <m:r>
                              <a:rPr lang="fr-FR" sz="1517" i="1" kern="0">
                                <a:latin typeface="Cambria Math" panose="02040503050406030204" pitchFamily="18" charset="0"/>
                                <a:ea typeface="Avenir Book" charset="0"/>
                                <a:cs typeface="Avenir Book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r>
                  <a:rPr lang="fr-FR" sz="1517" kern="0" dirty="0">
                    <a:latin typeface="Avenir Book" charset="0"/>
                    <a:ea typeface="Avenir Book" charset="0"/>
                    <a:cs typeface="Avenir Book" charset="0"/>
                  </a:rPr>
                  <a:t> </a:t>
                </a:r>
              </a:p>
              <a:p>
                <a:pPr lvl="2">
                  <a:buClr>
                    <a:srgbClr val="568FBA"/>
                  </a:buClr>
                  <a:buFont typeface="Courier New" charset="0"/>
                  <a:buChar char="o"/>
                </a:pPr>
                <a:r>
                  <a:rPr lang="fr-FR" sz="1300" kern="0" dirty="0">
                    <a:latin typeface="Avenir Book" charset="0"/>
                    <a:ea typeface="Avenir Book" charset="0"/>
                    <a:cs typeface="Avenir Book" charset="0"/>
                  </a:rPr>
                  <a:t>Erreur absolue relative (</a:t>
                </a:r>
                <a:r>
                  <a:rPr lang="fr-FR" sz="1300" kern="0" dirty="0" err="1">
                    <a:latin typeface="Avenir Book" charset="0"/>
                    <a:ea typeface="Avenir Book" charset="0"/>
                    <a:cs typeface="Avenir Book" charset="0"/>
                  </a:rPr>
                  <a:t>Mean</a:t>
                </a:r>
                <a:r>
                  <a:rPr lang="fr-FR" sz="1300" kern="0" dirty="0">
                    <a:latin typeface="Avenir Book" charset="0"/>
                    <a:ea typeface="Avenir Book" charset="0"/>
                    <a:cs typeface="Avenir Book" charset="0"/>
                  </a:rPr>
                  <a:t> </a:t>
                </a:r>
                <a:r>
                  <a:rPr lang="fr-FR" sz="1300" kern="0" dirty="0" err="1">
                    <a:latin typeface="Avenir Book" charset="0"/>
                    <a:ea typeface="Avenir Book" charset="0"/>
                    <a:cs typeface="Avenir Book" charset="0"/>
                  </a:rPr>
                  <a:t>Absolute</a:t>
                </a:r>
                <a:r>
                  <a:rPr lang="fr-FR" sz="1300" kern="0" dirty="0">
                    <a:latin typeface="Avenir Book" charset="0"/>
                    <a:ea typeface="Avenir Book" charset="0"/>
                    <a:cs typeface="Avenir Book" charset="0"/>
                  </a:rPr>
                  <a:t> </a:t>
                </a:r>
                <a:r>
                  <a:rPr lang="fr-FR" sz="1300" kern="0" dirty="0" err="1">
                    <a:latin typeface="Avenir Book" charset="0"/>
                    <a:ea typeface="Avenir Book" charset="0"/>
                    <a:cs typeface="Avenir Book" charset="0"/>
                  </a:rPr>
                  <a:t>Percentage</a:t>
                </a:r>
                <a:r>
                  <a:rPr lang="fr-FR" sz="1300" kern="0" dirty="0">
                    <a:latin typeface="Avenir Book" charset="0"/>
                    <a:ea typeface="Avenir Book" charset="0"/>
                    <a:cs typeface="Avenir Book" charset="0"/>
                  </a:rPr>
                  <a:t> </a:t>
                </a:r>
                <a:r>
                  <a:rPr lang="fr-FR" sz="1300" kern="0" dirty="0" err="1">
                    <a:latin typeface="Avenir Book" charset="0"/>
                    <a:ea typeface="Avenir Book" charset="0"/>
                    <a:cs typeface="Avenir Book" charset="0"/>
                  </a:rPr>
                  <a:t>Error</a:t>
                </a:r>
                <a:r>
                  <a:rPr lang="fr-FR" sz="1300" kern="0" dirty="0">
                    <a:latin typeface="Avenir Book" charset="0"/>
                    <a:ea typeface="Avenir Book" charset="0"/>
                    <a:cs typeface="Avenir Book" charset="0"/>
                  </a:rPr>
                  <a:t>) : 1/n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1300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1300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1</m:t>
                        </m:r>
                      </m:sub>
                      <m:sup>
                        <m:r>
                          <a:rPr lang="pt-BR" sz="1300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pt-BR" sz="1300" i="1" kern="0">
                                <a:latin typeface="Cambria Math" panose="02040503050406030204" pitchFamily="18" charset="0"/>
                                <a:ea typeface="Avenir Book" charset="0"/>
                                <a:cs typeface="Avenir Book" charset="0"/>
                              </a:rPr>
                            </m:ctrlPr>
                          </m:dPr>
                          <m:e>
                            <m:r>
                              <a:rPr lang="fr-FR" sz="1300" i="1" kern="0">
                                <a:latin typeface="Cambria Math" panose="02040503050406030204" pitchFamily="18" charset="0"/>
                                <a:ea typeface="Avenir Book" charset="0"/>
                                <a:cs typeface="Avenir Book" charset="0"/>
                              </a:rPr>
                              <m:t>𝑒𝑟</m:t>
                            </m:r>
                            <m:r>
                              <a:rPr lang="fr-FR" sz="1300" i="1" kern="0">
                                <a:latin typeface="Cambria Math" panose="02040503050406030204" pitchFamily="18" charset="0"/>
                                <a:ea typeface="Avenir Book" charset="0"/>
                                <a:cs typeface="Avenir Book" charset="0"/>
                              </a:rPr>
                              <m:t>(</m:t>
                            </m:r>
                            <m:r>
                              <a:rPr lang="fr-FR" sz="1300" i="1" kern="0">
                                <a:latin typeface="Cambria Math" panose="02040503050406030204" pitchFamily="18" charset="0"/>
                                <a:ea typeface="Avenir Book" charset="0"/>
                                <a:cs typeface="Avenir Book" charset="0"/>
                              </a:rPr>
                              <m:t>𝑡</m:t>
                            </m:r>
                            <m:r>
                              <a:rPr lang="fr-FR" sz="1300" i="1" kern="0">
                                <a:latin typeface="Cambria Math" panose="02040503050406030204" pitchFamily="18" charset="0"/>
                                <a:ea typeface="Avenir Book" charset="0"/>
                                <a:cs typeface="Avenir Book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fr-FR" sz="1300" kern="0" dirty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pPr lvl="1">
                  <a:buClr>
                    <a:srgbClr val="568FBA"/>
                  </a:buClr>
                  <a:buFont typeface="Courier New" charset="0"/>
                  <a:buChar char="o"/>
                </a:pPr>
                <a:r>
                  <a:rPr lang="fr-FR" sz="1517" kern="0" dirty="0">
                    <a:latin typeface="Avenir Book" charset="0"/>
                    <a:ea typeface="Avenir Book" charset="0"/>
                    <a:cs typeface="Avenir Book" charset="0"/>
                  </a:rPr>
                  <a:t>Corrélation (Pearson </a:t>
                </a:r>
                <a:r>
                  <a:rPr lang="fr-FR" sz="1517" kern="0" dirty="0" err="1">
                    <a:latin typeface="Avenir Book" charset="0"/>
                    <a:ea typeface="Avenir Book" charset="0"/>
                    <a:cs typeface="Avenir Book" charset="0"/>
                  </a:rPr>
                  <a:t>Correlation</a:t>
                </a:r>
                <a:r>
                  <a:rPr lang="fr-FR" sz="1517" kern="0" dirty="0">
                    <a:latin typeface="Avenir Book" charset="0"/>
                    <a:ea typeface="Avenir Book" charset="0"/>
                    <a:cs typeface="Avenir Book" charset="0"/>
                  </a:rPr>
                  <a:t> Coefficient) : V(</a:t>
                </a:r>
                <a:r>
                  <a:rPr lang="fr-FR" sz="1517" kern="0" dirty="0" err="1">
                    <a:latin typeface="Avenir Book" charset="0"/>
                    <a:ea typeface="Avenir Book" charset="0"/>
                    <a:cs typeface="Avenir Book" charset="0"/>
                  </a:rPr>
                  <a:t>x,xpred</a:t>
                </a:r>
                <a:r>
                  <a:rPr lang="fr-FR" sz="1517" kern="0" dirty="0">
                    <a:latin typeface="Avenir Book" charset="0"/>
                    <a:ea typeface="Avenir Book" charset="0"/>
                    <a:cs typeface="Avenir Book" charset="0"/>
                  </a:rPr>
                  <a:t>) /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F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</m:ctrlPr>
                      </m:radPr>
                      <m:deg/>
                      <m:e>
                        <m:r>
                          <a:rPr lang="fr-F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𝐸𝑉</m:t>
                        </m:r>
                        <m:r>
                          <a:rPr lang="fr-F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(</m:t>
                        </m:r>
                        <m:r>
                          <a:rPr lang="fr-F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𝑥</m:t>
                        </m:r>
                        <m:r>
                          <a:rPr lang="fr-F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fr-FR" sz="1517" kern="0" dirty="0">
                    <a:latin typeface="Avenir Book" charset="0"/>
                    <a:ea typeface="Avenir Book" charset="0"/>
                    <a:cs typeface="Avenir Book" charset="0"/>
                  </a:rPr>
                  <a:t> /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F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</m:ctrlPr>
                      </m:radPr>
                      <m:deg/>
                      <m:e>
                        <m:r>
                          <a:rPr lang="fr-F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𝐸𝑉</m:t>
                        </m:r>
                        <m:r>
                          <a:rPr lang="fr-F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(</m:t>
                        </m:r>
                        <m:r>
                          <a:rPr lang="fr-F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𝑥𝑝𝑟𝑒𝑑</m:t>
                        </m:r>
                        <m:r>
                          <a:rPr lang="fr-FR" sz="1517" i="1" kern="0">
                            <a:latin typeface="Cambria Math" panose="02040503050406030204" pitchFamily="18" charset="0"/>
                            <a:ea typeface="Avenir Book" charset="0"/>
                            <a:cs typeface="Avenir Book" charset="0"/>
                          </a:rPr>
                          <m:t>)</m:t>
                        </m:r>
                      </m:e>
                    </m:rad>
                  </m:oMath>
                </a14:m>
                <a:endParaRPr lang="fr-FR" sz="1517" kern="0" dirty="0">
                  <a:latin typeface="Avenir Book" charset="0"/>
                  <a:ea typeface="Avenir Book" charset="0"/>
                  <a:cs typeface="Avenir Book" charset="0"/>
                </a:endParaRPr>
              </a:p>
              <a:p>
                <a:pPr>
                  <a:buClr>
                    <a:srgbClr val="568FBA"/>
                  </a:buClr>
                  <a:buFont typeface="Courier New" charset="0"/>
                  <a:buChar char="o"/>
                </a:pPr>
                <a:r>
                  <a:rPr lang="fr-FR" sz="1733" kern="0" dirty="0">
                    <a:latin typeface="Avenir Book" charset="0"/>
                    <a:ea typeface="Avenir Book" charset="0"/>
                    <a:cs typeface="Avenir Book" charset="0"/>
                  </a:rPr>
                  <a:t>Critères utilisé</a:t>
                </a:r>
              </a:p>
              <a:p>
                <a:pPr lvl="1">
                  <a:buClr>
                    <a:srgbClr val="568FBA"/>
                  </a:buClr>
                  <a:buFont typeface="Courier New" charset="0"/>
                  <a:buChar char="o"/>
                </a:pPr>
                <a:r>
                  <a:rPr lang="fr-FR" sz="1517" kern="0" dirty="0">
                    <a:latin typeface="Avenir Book" charset="0"/>
                    <a:ea typeface="Avenir Book" charset="0"/>
                    <a:cs typeface="Avenir Book" charset="0"/>
                  </a:rPr>
                  <a:t>L’erreur absolue est préférée à l’erreur relative </a:t>
                </a:r>
              </a:p>
              <a:p>
                <a:pPr lvl="2">
                  <a:buClr>
                    <a:srgbClr val="568FBA"/>
                  </a:buClr>
                  <a:buFont typeface="Courier New" charset="0"/>
                  <a:buChar char="o"/>
                </a:pPr>
                <a:r>
                  <a:rPr lang="fr-FR" sz="1300" kern="0" dirty="0">
                    <a:latin typeface="Avenir Book" charset="0"/>
                    <a:ea typeface="Avenir Book" charset="0"/>
                    <a:cs typeface="Avenir Book" charset="0"/>
                  </a:rPr>
                  <a:t>Présence importante de valeurs nulles</a:t>
                </a:r>
              </a:p>
              <a:p>
                <a:pPr lvl="1">
                  <a:buClr>
                    <a:srgbClr val="568FBA"/>
                  </a:buClr>
                  <a:buFont typeface="Courier New" charset="0"/>
                  <a:buChar char="o"/>
                </a:pPr>
                <a:r>
                  <a:rPr lang="fr-FR" sz="1517" kern="0" dirty="0">
                    <a:latin typeface="Avenir Book" charset="0"/>
                    <a:ea typeface="Avenir Book" charset="0"/>
                    <a:cs typeface="Avenir Book" charset="0"/>
                  </a:rPr>
                  <a:t>L’erreur moyenne absolue est préférée à l’erreur moyenne quadratique</a:t>
                </a:r>
              </a:p>
              <a:p>
                <a:pPr lvl="2">
                  <a:buClr>
                    <a:srgbClr val="568FBA"/>
                  </a:buClr>
                  <a:buFont typeface="Courier New" charset="0"/>
                  <a:buChar char="o"/>
                </a:pPr>
                <a:r>
                  <a:rPr lang="fr-FR" sz="1300" kern="0" dirty="0">
                    <a:latin typeface="Avenir Book" charset="0"/>
                    <a:ea typeface="Avenir Book" charset="0"/>
                    <a:cs typeface="Avenir Book" charset="0"/>
                  </a:rPr>
                  <a:t>Présence de «pics» non prévisibles (l’erreur quadratique privilégie les fortes valeurs)</a:t>
                </a:r>
              </a:p>
              <a:p>
                <a:pPr marL="574666" lvl="1" indent="-285750">
                  <a:buClr>
                    <a:srgbClr val="568FBA"/>
                  </a:buClr>
                  <a:buFont typeface="Courier New" charset="0"/>
                  <a:buChar char="o"/>
                </a:pPr>
                <a:r>
                  <a:rPr lang="fr-FR" sz="1517" kern="0" dirty="0">
                    <a:solidFill>
                      <a:srgbClr val="0070C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-&gt;  utilisation de MAE pour l’optimisation</a:t>
                </a:r>
              </a:p>
              <a:p>
                <a:pPr marL="574666" lvl="1" indent="-285750">
                  <a:buClr>
                    <a:srgbClr val="568FBA"/>
                  </a:buClr>
                  <a:buFont typeface="Courier New" charset="0"/>
                  <a:buChar char="o"/>
                </a:pPr>
                <a:r>
                  <a:rPr lang="fr-FR" sz="1517" kern="0" dirty="0">
                    <a:solidFill>
                      <a:srgbClr val="0070C0"/>
                    </a:solidFill>
                    <a:latin typeface="Avenir Book" charset="0"/>
                    <a:ea typeface="Avenir Book" charset="0"/>
                    <a:cs typeface="Avenir Book" charset="0"/>
                  </a:rPr>
                  <a:t>-&gt;  utilisation du PCC pour la mesure</a:t>
                </a:r>
              </a:p>
            </p:txBody>
          </p:sp>
        </mc:Choice>
        <mc:Fallback xmlns="">
          <p:sp>
            <p:nvSpPr>
              <p:cNvPr id="8" name="Espace réservé du 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82" y="1284716"/>
                <a:ext cx="9317831" cy="5139897"/>
              </a:xfrm>
              <a:prstGeom prst="rect">
                <a:avLst/>
              </a:prstGeom>
              <a:blipFill rotWithShape="0">
                <a:blip r:embed="rId2"/>
                <a:stretch>
                  <a:fillRect l="-1373" t="-1423" b="-8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552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Optimisation efficacité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05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6" name="Espace réservé du texte 1"/>
          <p:cNvSpPr txBox="1">
            <a:spLocks/>
          </p:cNvSpPr>
          <p:nvPr/>
        </p:nvSpPr>
        <p:spPr>
          <a:xfrm>
            <a:off x="621507" y="1413218"/>
            <a:ext cx="8716962" cy="4838680"/>
          </a:xfrm>
          <a:prstGeom prst="rect">
            <a:avLst/>
          </a:prstGeom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smtClean="0"/>
              <a:t>Choix des meilleurs prédictions</a:t>
            </a:r>
          </a:p>
          <a:p>
            <a:pPr lvl="1"/>
            <a:r>
              <a:rPr lang="fr-FR" sz="1800" smtClean="0"/>
              <a:t>Meilleure prédiction = moyenne pondérée des prédicteurs (« coef prédicteur»)</a:t>
            </a:r>
          </a:p>
          <a:p>
            <a:pPr lvl="1"/>
            <a:r>
              <a:rPr lang="fr-FR" sz="1800" smtClean="0"/>
              <a:t>Paramètre j de « horizon prédiction »</a:t>
            </a:r>
          </a:p>
          <a:p>
            <a:pPr lvl="1"/>
            <a:r>
              <a:rPr lang="fr-FR" sz="1800" smtClean="0"/>
              <a:t>Coefficient pr() ajusté par apprentissage</a:t>
            </a:r>
          </a:p>
          <a:p>
            <a:pPr marL="288916" lvl="1" indent="0">
              <a:buFont typeface="Courier New" charset="0"/>
              <a:buNone/>
            </a:pPr>
            <a:endParaRPr lang="fr-FR" sz="1800" smtClean="0"/>
          </a:p>
          <a:p>
            <a:r>
              <a:rPr lang="fr-FR" sz="2000" smtClean="0"/>
              <a:t>Structure à deux niveaux</a:t>
            </a:r>
          </a:p>
          <a:p>
            <a:pPr lvl="1"/>
            <a:r>
              <a:rPr lang="fr-FR" sz="1800" smtClean="0"/>
              <a:t>Niveau 1 : Prédicteurs composites construits à partir des prédicteurs unitaires avec une stratégie donnée</a:t>
            </a:r>
          </a:p>
          <a:p>
            <a:pPr lvl="1"/>
            <a:r>
              <a:rPr lang="fr-FR" sz="1800" smtClean="0"/>
              <a:t>Niveau 2 : Prédicteur de synthèse construit à partir des prédicteurs composites</a:t>
            </a:r>
          </a:p>
          <a:p>
            <a:pPr lvl="1"/>
            <a:endParaRPr lang="fr-FR" sz="1800" smtClean="0"/>
          </a:p>
          <a:p>
            <a:r>
              <a:rPr lang="fr-FR" sz="2000" smtClean="0"/>
              <a:t>Stabilité</a:t>
            </a:r>
          </a:p>
          <a:p>
            <a:pPr lvl="1"/>
            <a:r>
              <a:rPr lang="fr-FR" sz="1800" smtClean="0"/>
              <a:t>Garantie par la présence de prédicteurs de référence (ex. moyenne mobile)</a:t>
            </a:r>
          </a:p>
          <a:p>
            <a:pPr marL="288916" lvl="1" indent="0">
              <a:buFont typeface="Courier New" charset="0"/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960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Ajustement par apprentissage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05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7" name="Espace réservé du texte 1"/>
          <p:cNvSpPr txBox="1">
            <a:spLocks/>
          </p:cNvSpPr>
          <p:nvPr/>
        </p:nvSpPr>
        <p:spPr>
          <a:xfrm>
            <a:off x="799356" y="1559106"/>
            <a:ext cx="9106644" cy="5030419"/>
          </a:xfrm>
          <a:prstGeom prst="rect">
            <a:avLst/>
          </a:prstGeom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733" smtClean="0"/>
              <a:t>Mesure d’efficacité du résultat</a:t>
            </a:r>
          </a:p>
          <a:p>
            <a:pPr lvl="1"/>
            <a:r>
              <a:rPr lang="fr-FR" sz="1517" smtClean="0"/>
              <a:t>Mesure effectuée a posteriori (comparaison prévu/réel) pour ajuster les paramètres</a:t>
            </a:r>
          </a:p>
          <a:p>
            <a:pPr lvl="1"/>
            <a:r>
              <a:rPr lang="fr-FR" sz="1517" smtClean="0"/>
              <a:t>Identique à la mesure d’écart entre deux séquences avec pondération « mémoire »</a:t>
            </a:r>
          </a:p>
          <a:p>
            <a:pPr lvl="1"/>
            <a:r>
              <a:rPr lang="fr-FR" sz="1517" smtClean="0"/>
              <a:t>Mesure sur une valeur :</a:t>
            </a:r>
          </a:p>
          <a:p>
            <a:pPr lvl="1"/>
            <a:r>
              <a:rPr lang="fr-FR" sz="1517" smtClean="0"/>
              <a:t>Mesure sur un horizon de prédiction</a:t>
            </a:r>
          </a:p>
          <a:p>
            <a:pPr marL="288916" lvl="1" indent="0">
              <a:buFont typeface="Courier New" charset="0"/>
              <a:buNone/>
            </a:pPr>
            <a:endParaRPr lang="en-US" sz="1517" smtClean="0"/>
          </a:p>
          <a:p>
            <a:r>
              <a:rPr lang="fr-FR" sz="1733" smtClean="0"/>
              <a:t>Méthode d’apprentissage</a:t>
            </a:r>
          </a:p>
          <a:p>
            <a:pPr lvl="1"/>
            <a:r>
              <a:rPr lang="fr-FR" sz="1517" smtClean="0"/>
              <a:t>Classement des meilleurs prédicteurs (instant t ou moyenne t et t-1)</a:t>
            </a:r>
          </a:p>
          <a:p>
            <a:pPr lvl="1"/>
            <a:r>
              <a:rPr lang="fr-FR" sz="1517" smtClean="0"/>
              <a:t>Stratégie 1 : A chaque nouvelle prédiction -&gt; modification de 14% des coefs</a:t>
            </a:r>
          </a:p>
          <a:p>
            <a:pPr lvl="1"/>
            <a:r>
              <a:rPr lang="fr-FR" sz="1517" smtClean="0"/>
              <a:t>Stratégie 2 : -&gt; affectation du coef en fct du rang</a:t>
            </a:r>
          </a:p>
          <a:p>
            <a:pPr lvl="1"/>
            <a:r>
              <a:rPr lang="fr-FR" sz="1517" smtClean="0"/>
              <a:t>Stratégie 3 : -&gt; affectation d’un coef lié à l’écart mesuré à t-1</a:t>
            </a:r>
          </a:p>
          <a:p>
            <a:pPr marL="584711" lvl="2" indent="0">
              <a:buFont typeface="Courier New" charset="0"/>
              <a:buNone/>
            </a:pPr>
            <a:endParaRPr lang="fr-FR" sz="1300" dirty="0"/>
          </a:p>
        </p:txBody>
      </p:sp>
    </p:spTree>
    <p:extLst>
      <p:ext uri="{BB962C8B-B14F-4D97-AF65-F5344CB8AC3E}">
        <p14:creationId xmlns:p14="http://schemas.microsoft.com/office/powerpoint/2010/main" val="12959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Ajustement par apprentissage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05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6" name="Espace réservé du texte 1"/>
          <p:cNvSpPr txBox="1">
            <a:spLocks/>
          </p:cNvSpPr>
          <p:nvPr/>
        </p:nvSpPr>
        <p:spPr>
          <a:xfrm>
            <a:off x="681038" y="1339713"/>
            <a:ext cx="8153497" cy="4854823"/>
          </a:xfrm>
          <a:prstGeom prst="rect">
            <a:avLst/>
          </a:prstGeom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/>
              <a:t>Choix des prédicteurs</a:t>
            </a:r>
          </a:p>
          <a:p>
            <a:pPr lvl="1"/>
            <a:r>
              <a:rPr lang="fr-FR" sz="1800" dirty="0" smtClean="0"/>
              <a:t>Limitations aux prédicteurs avec les meilleurs résultats :</a:t>
            </a:r>
          </a:p>
          <a:p>
            <a:pPr lvl="2"/>
            <a:r>
              <a:rPr lang="fr-FR" sz="1600" dirty="0" smtClean="0"/>
              <a:t>Choix d’un nombre de prédicteurs à conserver</a:t>
            </a:r>
          </a:p>
          <a:p>
            <a:pPr lvl="2"/>
            <a:r>
              <a:rPr lang="fr-FR" sz="1600" dirty="0" smtClean="0"/>
              <a:t>Calcul de la MAE sur un horizon donné</a:t>
            </a:r>
          </a:p>
          <a:p>
            <a:pPr lvl="2"/>
            <a:r>
              <a:rPr lang="fr-FR" sz="1600" dirty="0" smtClean="0"/>
              <a:t>Mise à 0 du coefficient pour les prédicteurs avec MAE la plus faible</a:t>
            </a:r>
          </a:p>
          <a:p>
            <a:r>
              <a:rPr lang="fr-FR" sz="2000" dirty="0" smtClean="0"/>
              <a:t>Calcul de la prédiction optimale</a:t>
            </a:r>
          </a:p>
          <a:p>
            <a:pPr lvl="1"/>
            <a:r>
              <a:rPr lang="fr-FR" sz="1800" dirty="0" smtClean="0"/>
              <a:t>Calcul de l’efficacité de chaque prédicteur sur un historique donné</a:t>
            </a:r>
          </a:p>
          <a:p>
            <a:pPr lvl="2"/>
            <a:r>
              <a:rPr lang="fr-FR" sz="1600" dirty="0" smtClean="0"/>
              <a:t>Calcul de la MAE pour chaque prédicteur à chaque pas de temps</a:t>
            </a:r>
          </a:p>
          <a:p>
            <a:pPr lvl="1"/>
            <a:r>
              <a:rPr lang="fr-FR" sz="1800" dirty="0" smtClean="0"/>
              <a:t>Limitation aux meilleurs prédicteurs dans le calcul de la valeur prédites</a:t>
            </a:r>
            <a:endParaRPr lang="fr-FR" dirty="0" smtClean="0"/>
          </a:p>
          <a:p>
            <a:r>
              <a:rPr lang="fr-FR" sz="2000" dirty="0" smtClean="0"/>
              <a:t>Utilisation retenue</a:t>
            </a:r>
          </a:p>
          <a:p>
            <a:pPr lvl="1"/>
            <a:r>
              <a:rPr lang="fr-FR" sz="1800" dirty="0" smtClean="0"/>
              <a:t>Prédicteurs composites :</a:t>
            </a:r>
          </a:p>
          <a:p>
            <a:pPr lvl="2"/>
            <a:r>
              <a:rPr lang="fr-FR" sz="1600" dirty="0" smtClean="0"/>
              <a:t>Une stratégie par prédicteur composite</a:t>
            </a:r>
          </a:p>
          <a:p>
            <a:pPr lvl="2"/>
            <a:r>
              <a:rPr lang="fr-FR" sz="1600" dirty="0" smtClean="0"/>
              <a:t>Panachage des trois stratégies avec des paramètres de réglage différents</a:t>
            </a:r>
          </a:p>
          <a:p>
            <a:pPr lvl="1"/>
            <a:r>
              <a:rPr lang="fr-FR" sz="1800" dirty="0" smtClean="0"/>
              <a:t>Prédicteur de synthèse</a:t>
            </a:r>
          </a:p>
          <a:p>
            <a:pPr lvl="2"/>
            <a:r>
              <a:rPr lang="fr-FR" sz="1600" dirty="0" smtClean="0"/>
              <a:t>Utilisation optionnelle d’une des trois stratégies</a:t>
            </a:r>
          </a:p>
          <a:p>
            <a:pPr lvl="2"/>
            <a:endParaRPr lang="fr-FR" sz="1600" dirty="0" smtClean="0"/>
          </a:p>
          <a:p>
            <a:pPr lvl="2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2352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496268" y="2005014"/>
            <a:ext cx="8575542" cy="2691562"/>
            <a:chOff x="357234" y="1257302"/>
            <a:chExt cx="6459984" cy="2388266"/>
          </a:xfrm>
        </p:grpSpPr>
        <p:sp>
          <p:nvSpPr>
            <p:cNvPr id="3" name="AutoShape 2"/>
            <p:cNvSpPr>
              <a:spLocks noChangeArrowheads="1"/>
            </p:cNvSpPr>
            <p:nvPr/>
          </p:nvSpPr>
          <p:spPr bwMode="auto">
            <a:xfrm>
              <a:off x="407249" y="2571750"/>
              <a:ext cx="6409969" cy="1073818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9250" tIns="29250" rIns="29250" bIns="29250"/>
            <a:lstStyle/>
            <a:p>
              <a:pPr>
                <a:buClr>
                  <a:srgbClr val="F7B100"/>
                </a:buClr>
              </a:pPr>
              <a:r>
                <a:rPr lang="fr-FR" sz="2800" cap="all" dirty="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rPr>
                <a:t>Mise en </a:t>
              </a:r>
              <a:r>
                <a:rPr lang="fr-FR" sz="2800" cap="all" dirty="0" err="1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rPr>
                <a:t>oeuvre</a:t>
              </a:r>
              <a:endParaRPr lang="fr-FR" sz="2800" cap="all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" name="AutoShape 3"/>
            <p:cNvSpPr>
              <a:spLocks noChangeArrowheads="1"/>
            </p:cNvSpPr>
            <p:nvPr/>
          </p:nvSpPr>
          <p:spPr bwMode="auto">
            <a:xfrm>
              <a:off x="357234" y="1257302"/>
              <a:ext cx="1343200" cy="973931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9250" tIns="0" rIns="29250" bIns="0" anchor="ctr"/>
            <a:lstStyle/>
            <a:p>
              <a:pPr eaLnBrk="0" hangingPunct="0"/>
              <a:r>
                <a:rPr lang="en-GB" sz="9600" dirty="0" smtClean="0">
                  <a:solidFill>
                    <a:srgbClr val="568FBA"/>
                  </a:solidFill>
                  <a:latin typeface="Avenir Book" charset="0"/>
                  <a:ea typeface="Avenir Book" charset="0"/>
                  <a:cs typeface="Avenir Book" charset="0"/>
                </a:rPr>
                <a:t>06</a:t>
              </a:r>
              <a:endParaRPr lang="en-GB" sz="9600" dirty="0">
                <a:solidFill>
                  <a:srgbClr val="568FBA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59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Structure des données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06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grpSp>
        <p:nvGrpSpPr>
          <p:cNvPr id="3" name="Grouper 2"/>
          <p:cNvGrpSpPr/>
          <p:nvPr/>
        </p:nvGrpSpPr>
        <p:grpSpPr>
          <a:xfrm>
            <a:off x="304800" y="1339713"/>
            <a:ext cx="9004300" cy="4449942"/>
            <a:chOff x="0" y="995772"/>
            <a:chExt cx="9906000" cy="4895564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95772"/>
              <a:ext cx="9906000" cy="2363545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44" y="3446282"/>
              <a:ext cx="5417134" cy="1638170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99910" y="3439926"/>
              <a:ext cx="4352390" cy="2300334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738" y="5052078"/>
              <a:ext cx="1710893" cy="839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31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œuvre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06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1" name="Espace réservé du texte 1"/>
          <p:cNvSpPr txBox="1">
            <a:spLocks/>
          </p:cNvSpPr>
          <p:nvPr/>
        </p:nvSpPr>
        <p:spPr>
          <a:xfrm>
            <a:off x="681038" y="1565806"/>
            <a:ext cx="9317831" cy="4692041"/>
          </a:xfrm>
          <a:prstGeom prst="rect">
            <a:avLst/>
          </a:prstGeom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smtClean="0"/>
              <a:t>Industrialisation sous python</a:t>
            </a:r>
          </a:p>
          <a:p>
            <a:pPr lvl="1"/>
            <a:r>
              <a:rPr lang="fr-FR" sz="1400" smtClean="0"/>
              <a:t>Aucun traitement externe</a:t>
            </a:r>
          </a:p>
          <a:p>
            <a:pPr lvl="1"/>
            <a:r>
              <a:rPr lang="fr-FR" sz="1400" smtClean="0"/>
              <a:t>Une classe et des méthodes associées</a:t>
            </a:r>
          </a:p>
          <a:p>
            <a:pPr lvl="1"/>
            <a:r>
              <a:rPr lang="fr-FR" sz="1400" smtClean="0"/>
              <a:t>Pas de paramètres en dur, constantes centralisées, pas de variables globales</a:t>
            </a:r>
          </a:p>
          <a:p>
            <a:pPr lvl="1"/>
            <a:r>
              <a:rPr lang="fr-FR" sz="1400" smtClean="0"/>
              <a:t>Mise en place de seuils -&gt; à faire pour les variations maxi</a:t>
            </a:r>
          </a:p>
          <a:p>
            <a:pPr lvl="1"/>
            <a:r>
              <a:rPr lang="fr-FR" sz="1400" smtClean="0"/>
              <a:t>Exploitation des résultats sous Excel</a:t>
            </a:r>
          </a:p>
          <a:p>
            <a:pPr lvl="2"/>
            <a:r>
              <a:rPr lang="fr-FR" sz="1200" smtClean="0"/>
              <a:t>Graphiques, tris, recherches</a:t>
            </a:r>
          </a:p>
          <a:p>
            <a:pPr lvl="1"/>
            <a:r>
              <a:rPr lang="fr-FR" sz="1400" smtClean="0"/>
              <a:t>Traitement des erreurs -&gt; à compléter </a:t>
            </a:r>
          </a:p>
          <a:p>
            <a:pPr lvl="1"/>
            <a:r>
              <a:rPr lang="fr-FR" sz="1400" smtClean="0"/>
              <a:t>Documentation -&gt; à compléter (dans le code et hors code)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64302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Classe prédicteur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06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6" name="Espace réservé du texte 1"/>
          <p:cNvSpPr txBox="1">
            <a:spLocks/>
          </p:cNvSpPr>
          <p:nvPr/>
        </p:nvSpPr>
        <p:spPr>
          <a:xfrm>
            <a:off x="681038" y="1339713"/>
            <a:ext cx="9380999" cy="5044095"/>
          </a:xfrm>
          <a:prstGeom prst="rect">
            <a:avLst/>
          </a:prstGeom>
          <a:noFill/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smtClean="0"/>
              <a:t>Initialisation</a:t>
            </a:r>
          </a:p>
          <a:p>
            <a:pPr lvl="1"/>
            <a:r>
              <a:rPr lang="fr-FR" sz="1400" smtClean="0"/>
              <a:t>chargement bibliothèque, </a:t>
            </a:r>
          </a:p>
          <a:p>
            <a:pPr lvl="1"/>
            <a:r>
              <a:rPr lang="fr-FR" sz="1400" smtClean="0"/>
              <a:t>chargement des données stockées (b_pred*, coef_pred*, mem_moy_ana, buffer)</a:t>
            </a:r>
          </a:p>
          <a:p>
            <a:r>
              <a:rPr lang="fr-FR" sz="1600" smtClean="0"/>
              <a:t>Méthodes avec prédiction</a:t>
            </a:r>
          </a:p>
          <a:p>
            <a:pPr lvl="1"/>
            <a:r>
              <a:rPr lang="fr-FR" sz="1400" smtClean="0"/>
              <a:t>Prediction : valeurs predites (6 valeurs : date courante+1 à date courante+6), filtrées ou non</a:t>
            </a:r>
          </a:p>
          <a:p>
            <a:r>
              <a:rPr lang="fr-FR" sz="1600" smtClean="0"/>
              <a:t>Méthodes sans prédiction (utilise les résultats de la dernière prédiction)</a:t>
            </a:r>
          </a:p>
          <a:p>
            <a:pPr lvl="1"/>
            <a:r>
              <a:rPr lang="fr-FR" sz="1400" smtClean="0"/>
              <a:t>Info date : date de la dernière mesure</a:t>
            </a:r>
          </a:p>
          <a:p>
            <a:pPr lvl="1"/>
            <a:r>
              <a:rPr lang="fr-FR" sz="1400" smtClean="0"/>
              <a:t>Historique : valeurs passées (24 valeurs), pour les données non traitées ou filtrées ou écrétées</a:t>
            </a:r>
          </a:p>
          <a:p>
            <a:pPr lvl="1"/>
            <a:r>
              <a:rPr lang="fr-FR" sz="1400" smtClean="0"/>
              <a:t>Indicateur : Erreur absolue moyenne (et relative), coef correlation, Erreur moyenne, Variance, Erreur quadratique (et relative), Erreur type (et relative), pour les données non traitées ou filtrées ou écrétées</a:t>
            </a:r>
          </a:p>
          <a:p>
            <a:pPr lvl="1"/>
            <a:r>
              <a:rPr lang="fr-FR" sz="1400" smtClean="0"/>
              <a:t>Tendance : écart entre la moyenne des 2 dernières et des 2 prochaines heures</a:t>
            </a:r>
          </a:p>
          <a:p>
            <a:pPr lvl="1"/>
            <a:r>
              <a:rPr lang="fr-FR" sz="1400" smtClean="0"/>
              <a:t>Ecart tendance : moyenne des écarts absolus des 3 dernières tendances</a:t>
            </a:r>
          </a:p>
          <a:p>
            <a:r>
              <a:rPr lang="fr-FR" sz="1600" smtClean="0"/>
              <a:t>Pour les méthodes de prédiction</a:t>
            </a:r>
          </a:p>
          <a:p>
            <a:pPr lvl="1"/>
            <a:r>
              <a:rPr lang="fr-FR" sz="1400" smtClean="0"/>
              <a:t>Option reset : réinitialisation des paramètres</a:t>
            </a:r>
          </a:p>
          <a:p>
            <a:pPr lvl="1"/>
            <a:r>
              <a:rPr lang="fr-FR" sz="1400" smtClean="0"/>
              <a:t>Calcul (et stockage) des valeurs prédites si non encore calculées</a:t>
            </a:r>
          </a:p>
          <a:p>
            <a:pPr lvl="1"/>
            <a:r>
              <a:rPr lang="fr-FR" sz="1400" smtClean="0"/>
              <a:t>Pas de prédiction si les données d’entrée sont hors intervalle ou passées</a:t>
            </a:r>
          </a:p>
          <a:p>
            <a:pPr lvl="1"/>
            <a:r>
              <a:rPr lang="fr-FR" sz="1400" smtClean="0"/>
              <a:t>Calcul intermédiaires à partir de valeurs moyennes si manque de données</a:t>
            </a:r>
          </a:p>
          <a:p>
            <a:pPr lvl="1"/>
            <a:r>
              <a:rPr lang="fr-FR" sz="1400" smtClean="0"/>
              <a:t>Prédiction faite mais non transmise si historique insuffisant (moins de 5 valeurs)</a:t>
            </a:r>
          </a:p>
          <a:p>
            <a:pPr marL="288916" lvl="1" indent="0">
              <a:buFont typeface="Courier New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4704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Calcul des tendances et des écarts de tendance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06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7" name="Espace réservé du texte 1"/>
          <p:cNvSpPr txBox="1">
            <a:spLocks/>
          </p:cNvSpPr>
          <p:nvPr/>
        </p:nvSpPr>
        <p:spPr>
          <a:xfrm>
            <a:off x="783639" y="1597085"/>
            <a:ext cx="8101620" cy="4635298"/>
          </a:xfrm>
          <a:prstGeom prst="rect">
            <a:avLst/>
          </a:prstGeom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smtClean="0"/>
              <a:t>Tendance prévue (instant t)</a:t>
            </a:r>
          </a:p>
          <a:p>
            <a:pPr lvl="1"/>
            <a:r>
              <a:rPr lang="fr-FR" sz="1800" smtClean="0"/>
              <a:t>Somme(2 prevues) – Somme(2 dernieres)</a:t>
            </a:r>
          </a:p>
          <a:p>
            <a:pPr marL="584711" lvl="2" indent="0">
              <a:buFont typeface="Courier New" charset="0"/>
              <a:buNone/>
            </a:pPr>
            <a:endParaRPr lang="fr-FR" sz="1600" smtClean="0"/>
          </a:p>
          <a:p>
            <a:r>
              <a:rPr lang="fr-FR" sz="2000" smtClean="0"/>
              <a:t>Tendance réelle (instant t)</a:t>
            </a:r>
          </a:p>
          <a:p>
            <a:pPr lvl="1"/>
            <a:r>
              <a:rPr lang="fr-FR" sz="1800" smtClean="0"/>
              <a:t>Somme(2 réelles) – Somme(2 dernieres)</a:t>
            </a:r>
          </a:p>
          <a:p>
            <a:pPr marL="584711" lvl="2" indent="0">
              <a:buFont typeface="Courier New" charset="0"/>
              <a:buNone/>
            </a:pPr>
            <a:endParaRPr lang="fr-FR" sz="1600" smtClean="0"/>
          </a:p>
          <a:p>
            <a:r>
              <a:rPr lang="fr-FR" sz="2000" smtClean="0"/>
              <a:t>Ecart tendance</a:t>
            </a:r>
          </a:p>
          <a:p>
            <a:pPr lvl="1"/>
            <a:r>
              <a:rPr lang="fr-FR" sz="1800" smtClean="0"/>
              <a:t>Ecart = abs(Tendance prévue – Tendance réelle)</a:t>
            </a:r>
          </a:p>
          <a:p>
            <a:pPr lvl="1"/>
            <a:r>
              <a:rPr lang="fr-FR" sz="1800" smtClean="0"/>
              <a:t>Ecart = abs(Somme(2 prevues) – Somme(2 réelles))</a:t>
            </a:r>
          </a:p>
          <a:p>
            <a:pPr lvl="1"/>
            <a:endParaRPr lang="fr-FR" sz="1800" smtClean="0"/>
          </a:p>
          <a:p>
            <a:r>
              <a:rPr lang="fr-FR" sz="2000" smtClean="0"/>
              <a:t>Moyenne</a:t>
            </a:r>
          </a:p>
          <a:p>
            <a:pPr lvl="1"/>
            <a:r>
              <a:rPr lang="fr-FR" sz="1800" smtClean="0"/>
              <a:t>Résultat = somme(écart(t=2 à t=4))/3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817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496268" y="2005014"/>
            <a:ext cx="8575542" cy="2691562"/>
            <a:chOff x="357234" y="1257302"/>
            <a:chExt cx="6459984" cy="2388266"/>
          </a:xfrm>
        </p:grpSpPr>
        <p:sp>
          <p:nvSpPr>
            <p:cNvPr id="3" name="AutoShape 2"/>
            <p:cNvSpPr>
              <a:spLocks noChangeArrowheads="1"/>
            </p:cNvSpPr>
            <p:nvPr/>
          </p:nvSpPr>
          <p:spPr bwMode="auto">
            <a:xfrm>
              <a:off x="407249" y="2571750"/>
              <a:ext cx="6409969" cy="1073818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9250" tIns="29250" rIns="29250" bIns="29250"/>
            <a:lstStyle/>
            <a:p>
              <a:pPr>
                <a:buClr>
                  <a:srgbClr val="F7B100"/>
                </a:buClr>
              </a:pPr>
              <a:r>
                <a:rPr lang="fr-FR" sz="2800" cap="all" dirty="0" err="1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rPr>
                <a:t>Resultats</a:t>
              </a:r>
              <a:r>
                <a:rPr lang="fr-FR" sz="2800" cap="all" dirty="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rPr>
                <a:t> station AIXA </a:t>
              </a:r>
            </a:p>
            <a:p>
              <a:pPr>
                <a:buClr>
                  <a:srgbClr val="F7B100"/>
                </a:buClr>
              </a:pPr>
              <a:r>
                <a:rPr lang="fr-FR" sz="2800" cap="all" dirty="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rPr>
                <a:t>(voir exemple </a:t>
              </a:r>
              <a:r>
                <a:rPr lang="fr-FR" sz="2800" i="1" cap="all" dirty="0" err="1">
                  <a:solidFill>
                    <a:srgbClr val="568FBA"/>
                  </a:solidFill>
                  <a:latin typeface="Avenir Book" charset="0"/>
                  <a:ea typeface="Avenir Book" charset="0"/>
                  <a:cs typeface="Avenir Book" charset="0"/>
                  <a:hlinkClick r:id="rId2" tooltip="video d'un exemple"/>
                </a:rPr>
                <a:t>video</a:t>
              </a:r>
              <a:r>
                <a:rPr lang="fr-FR" sz="2800" cap="all" dirty="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rPr>
                <a:t>)</a:t>
              </a:r>
            </a:p>
          </p:txBody>
        </p:sp>
        <p:sp>
          <p:nvSpPr>
            <p:cNvPr id="4" name="AutoShape 3"/>
            <p:cNvSpPr>
              <a:spLocks noChangeArrowheads="1"/>
            </p:cNvSpPr>
            <p:nvPr/>
          </p:nvSpPr>
          <p:spPr bwMode="auto">
            <a:xfrm>
              <a:off x="357234" y="1257302"/>
              <a:ext cx="1343200" cy="973931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9250" tIns="0" rIns="29250" bIns="0" anchor="ctr"/>
            <a:lstStyle/>
            <a:p>
              <a:pPr eaLnBrk="0" hangingPunct="0"/>
              <a:r>
                <a:rPr lang="en-GB" sz="9600" dirty="0" smtClean="0">
                  <a:solidFill>
                    <a:srgbClr val="568FBA"/>
                  </a:solidFill>
                  <a:latin typeface="Avenir Book" charset="0"/>
                  <a:ea typeface="Avenir Book" charset="0"/>
                  <a:cs typeface="Avenir Book" charset="0"/>
                </a:rPr>
                <a:t>07</a:t>
              </a:r>
              <a:endParaRPr lang="en-GB" sz="9600" dirty="0">
                <a:solidFill>
                  <a:srgbClr val="568FBA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084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Contexte - Besoins</a:t>
            </a:r>
            <a:endParaRPr lang="fr-FR" dirty="0"/>
          </a:p>
        </p:txBody>
      </p:sp>
      <p:sp>
        <p:nvSpPr>
          <p:cNvPr id="4" name="Espace réservé du texte 1"/>
          <p:cNvSpPr txBox="1">
            <a:spLocks/>
          </p:cNvSpPr>
          <p:nvPr/>
        </p:nvSpPr>
        <p:spPr>
          <a:xfrm>
            <a:off x="681038" y="1292214"/>
            <a:ext cx="9083216" cy="4549085"/>
          </a:xfrm>
          <a:prstGeom prst="rect">
            <a:avLst/>
          </a:prstGeom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smtClean="0"/>
              <a:t>Besoins </a:t>
            </a:r>
          </a:p>
          <a:p>
            <a:pPr lvl="1"/>
            <a:r>
              <a:rPr lang="fr-FR" sz="1800" smtClean="0"/>
              <a:t>Prédire les mesures NO2 et O3 et PM10 sur un horizon de 1 à 5h pour</a:t>
            </a:r>
          </a:p>
          <a:p>
            <a:pPr lvl="2"/>
            <a:r>
              <a:rPr lang="fr-FR" sz="1600" smtClean="0"/>
              <a:t>Disposer de mesures en temps réel pour les applications avales (compenser les retards liés aux chaînes de traitements)</a:t>
            </a:r>
          </a:p>
          <a:p>
            <a:pPr lvl="2"/>
            <a:r>
              <a:rPr lang="fr-FR" sz="1600" smtClean="0"/>
              <a:t>« Boucher les trous »</a:t>
            </a:r>
          </a:p>
          <a:p>
            <a:pPr lvl="1"/>
            <a:r>
              <a:rPr lang="fr-FR" sz="1800" smtClean="0"/>
              <a:t>Disposer d’un algorithme générique (auto-apprentissage)</a:t>
            </a:r>
          </a:p>
          <a:p>
            <a:pPr lvl="1"/>
            <a:r>
              <a:rPr lang="fr-FR" sz="1800" smtClean="0"/>
              <a:t>Mettre en place un système peu couteux (temps de traitement, mémoire)</a:t>
            </a:r>
          </a:p>
          <a:p>
            <a:pPr lvl="1"/>
            <a:r>
              <a:rPr lang="fr-FR" sz="1800" smtClean="0"/>
              <a:t>Avoir une approche évolutive (intégration de nouveaux prédicteurs)</a:t>
            </a:r>
          </a:p>
          <a:p>
            <a:pPr lvl="1"/>
            <a:endParaRPr lang="fr-FR" sz="1800" smtClean="0"/>
          </a:p>
          <a:p>
            <a:r>
              <a:rPr lang="fr-FR" sz="2000" smtClean="0"/>
              <a:t>Données d’essai</a:t>
            </a:r>
          </a:p>
          <a:p>
            <a:pPr lvl="1"/>
            <a:r>
              <a:rPr lang="fr-FR" sz="1800" smtClean="0"/>
              <a:t>Relevés horaires bruts sur 2 ans 2014-2015 de différentes stations de mesures</a:t>
            </a:r>
          </a:p>
          <a:p>
            <a:pPr lvl="1"/>
            <a:r>
              <a:rPr lang="fr-FR" sz="1800" smtClean="0"/>
              <a:t>Caractéristiques :</a:t>
            </a:r>
          </a:p>
          <a:p>
            <a:pPr lvl="2"/>
            <a:r>
              <a:rPr lang="fr-FR" sz="1600" smtClean="0"/>
              <a:t>Données non prévisibles (pas de modèle faible échelle de temps et faible résolution spatiale)</a:t>
            </a:r>
          </a:p>
          <a:p>
            <a:pPr lvl="2"/>
            <a:r>
              <a:rPr lang="fr-FR" sz="1600" smtClean="0"/>
              <a:t>Bruit important (pas d’harmoniques identifiés par FFT)</a:t>
            </a:r>
          </a:p>
          <a:p>
            <a:pPr lvl="2"/>
            <a:r>
              <a:rPr lang="fr-FR" sz="1600" smtClean="0"/>
              <a:t>Variations importantes et aléatoires</a:t>
            </a:r>
          </a:p>
          <a:p>
            <a:pPr lvl="2"/>
            <a:endParaRPr lang="fr-FR" sz="1600" dirty="0" smtClean="0"/>
          </a:p>
        </p:txBody>
      </p:sp>
      <p:sp>
        <p:nvSpPr>
          <p:cNvPr id="5" name="ZoneTexte 4"/>
          <p:cNvSpPr txBox="1"/>
          <p:nvPr/>
        </p:nvSpPr>
        <p:spPr>
          <a:xfrm>
            <a:off x="149524" y="92590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01</a:t>
            </a:r>
            <a:endParaRPr lang="fr-FR" sz="2000" b="1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36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Résultat prédicteurs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07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6" name="Espace réservé du texte 1"/>
          <p:cNvSpPr txBox="1">
            <a:spLocks/>
          </p:cNvSpPr>
          <p:nvPr/>
        </p:nvSpPr>
        <p:spPr>
          <a:xfrm>
            <a:off x="376889" y="1686477"/>
            <a:ext cx="5574431" cy="4779502"/>
          </a:xfrm>
          <a:prstGeom prst="rect">
            <a:avLst/>
          </a:prstGeom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Prédicteurs unitaires</a:t>
            </a:r>
          </a:p>
          <a:p>
            <a:pPr lvl="1"/>
            <a:r>
              <a:rPr lang="fr-FR" sz="1400" dirty="0" smtClean="0"/>
              <a:t>Référence</a:t>
            </a:r>
          </a:p>
          <a:p>
            <a:pPr lvl="2"/>
            <a:r>
              <a:rPr lang="fr-FR" sz="1200" dirty="0" smtClean="0"/>
              <a:t>Moyenne 5h : 		13,13 / 18,93</a:t>
            </a:r>
          </a:p>
          <a:p>
            <a:pPr lvl="2"/>
            <a:r>
              <a:rPr lang="fr-FR" sz="1200" dirty="0" smtClean="0"/>
              <a:t>Moyenne 24h : 		15,35 / 16,60</a:t>
            </a:r>
          </a:p>
          <a:p>
            <a:pPr lvl="2"/>
            <a:r>
              <a:rPr lang="fr-FR" sz="1200" dirty="0" smtClean="0"/>
              <a:t>Pente : 		8,9 / 21,53</a:t>
            </a:r>
          </a:p>
          <a:p>
            <a:pPr lvl="2"/>
            <a:r>
              <a:rPr lang="fr-FR" sz="1200" dirty="0" smtClean="0"/>
              <a:t>Prédiction h-1 : 		9,02 / 11,37</a:t>
            </a:r>
          </a:p>
          <a:p>
            <a:pPr lvl="2"/>
            <a:r>
              <a:rPr lang="fr-FR" sz="1200" dirty="0" smtClean="0"/>
              <a:t>Prédiction h-1 filtrée : 	9,23 / 11,37</a:t>
            </a:r>
          </a:p>
          <a:p>
            <a:pPr lvl="1"/>
            <a:r>
              <a:rPr lang="fr-FR" sz="1400" dirty="0" smtClean="0"/>
              <a:t>Analogie</a:t>
            </a:r>
          </a:p>
          <a:p>
            <a:pPr lvl="2"/>
            <a:r>
              <a:rPr lang="fr-FR" sz="1200" dirty="0" smtClean="0"/>
              <a:t>Varie de 	6,56 à 7,02 / 11,31 à 11,70</a:t>
            </a:r>
          </a:p>
          <a:p>
            <a:pPr lvl="1"/>
            <a:r>
              <a:rPr lang="fr-FR" sz="1400" dirty="0" smtClean="0"/>
              <a:t>Paramètre</a:t>
            </a:r>
          </a:p>
          <a:p>
            <a:pPr lvl="2"/>
            <a:r>
              <a:rPr lang="fr-FR" sz="1200" dirty="0" smtClean="0"/>
              <a:t>Varie de 	8,28 à 9,66 / 13,02 à 14,23</a:t>
            </a:r>
          </a:p>
          <a:p>
            <a:pPr lvl="1"/>
            <a:r>
              <a:rPr lang="fr-FR" sz="1400" dirty="0" smtClean="0"/>
              <a:t>Vent </a:t>
            </a:r>
          </a:p>
          <a:p>
            <a:pPr lvl="2"/>
            <a:r>
              <a:rPr lang="fr-FR" sz="1200" dirty="0" smtClean="0"/>
              <a:t>Varie de 	10,28 à 12,38 / 13,52 à 14,36</a:t>
            </a:r>
          </a:p>
          <a:p>
            <a:r>
              <a:rPr lang="fr-FR" sz="1600" dirty="0" smtClean="0"/>
              <a:t>Prédicteurs composites</a:t>
            </a:r>
          </a:p>
          <a:p>
            <a:pPr lvl="1"/>
            <a:r>
              <a:rPr lang="fr-FR" sz="1200" dirty="0" smtClean="0"/>
              <a:t>Varie de 	6,72 à 6,77 / 10,95 à 11,11</a:t>
            </a:r>
          </a:p>
          <a:p>
            <a:pPr lvl="1"/>
            <a:r>
              <a:rPr lang="fr-FR" sz="1200" dirty="0" smtClean="0"/>
              <a:t>Varie de 	6,67 à 6,79 / 10,69 à 11,07(sans vent)</a:t>
            </a:r>
          </a:p>
          <a:p>
            <a:r>
              <a:rPr lang="fr-FR" sz="1600" dirty="0" smtClean="0"/>
              <a:t>Prédicteur de synthèse</a:t>
            </a:r>
          </a:p>
          <a:p>
            <a:pPr lvl="1"/>
            <a:r>
              <a:rPr lang="fr-FR" sz="1200" dirty="0" smtClean="0"/>
              <a:t>6,66 / 11,05</a:t>
            </a:r>
          </a:p>
          <a:p>
            <a:pPr lvl="1"/>
            <a:r>
              <a:rPr lang="fr-FR" sz="1200" dirty="0" smtClean="0"/>
              <a:t>6,66 / 10,80 (sans vent)</a:t>
            </a:r>
            <a:endParaRPr lang="fr-FR" sz="1400" dirty="0"/>
          </a:p>
        </p:txBody>
      </p:sp>
      <p:sp>
        <p:nvSpPr>
          <p:cNvPr id="8" name="Titre 3"/>
          <p:cNvSpPr txBox="1">
            <a:spLocks/>
          </p:cNvSpPr>
          <p:nvPr/>
        </p:nvSpPr>
        <p:spPr>
          <a:xfrm>
            <a:off x="522288" y="1330113"/>
            <a:ext cx="9128081" cy="2804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568FBA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fr-FR" sz="1600" smtClean="0"/>
              <a:t>Exemple sur 900 valeurs N2AIXA (Ecart moyen h+1 et h+5)</a:t>
            </a:r>
            <a:endParaRPr lang="en-US" sz="16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2940" y="2075962"/>
            <a:ext cx="2097356" cy="160120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1967" y="4278842"/>
            <a:ext cx="1578655" cy="141128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758" y="2075963"/>
            <a:ext cx="2202172" cy="160386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1908" y="4278842"/>
            <a:ext cx="1683382" cy="139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3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Résultat prédicteurs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07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3" name="Espace réservé du texte 1"/>
          <p:cNvSpPr txBox="1">
            <a:spLocks/>
          </p:cNvSpPr>
          <p:nvPr/>
        </p:nvSpPr>
        <p:spPr>
          <a:xfrm>
            <a:off x="767083" y="1768534"/>
            <a:ext cx="5255211" cy="4779502"/>
          </a:xfrm>
          <a:prstGeom prst="rect">
            <a:avLst/>
          </a:prstGeom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smtClean="0"/>
              <a:t>Prédicteurs unitaires</a:t>
            </a:r>
          </a:p>
          <a:p>
            <a:pPr lvl="1"/>
            <a:r>
              <a:rPr lang="fr-FR" sz="1400" smtClean="0"/>
              <a:t>Référence</a:t>
            </a:r>
          </a:p>
          <a:p>
            <a:pPr lvl="2"/>
            <a:r>
              <a:rPr lang="fr-FR" sz="1200" smtClean="0"/>
              <a:t>Moyenne 24h : 		8,68 / 9,63</a:t>
            </a:r>
          </a:p>
          <a:p>
            <a:pPr lvl="2"/>
            <a:r>
              <a:rPr lang="fr-FR" sz="1200" smtClean="0"/>
              <a:t>Pente : 		5,5 / 10,96</a:t>
            </a:r>
          </a:p>
          <a:p>
            <a:pPr lvl="2"/>
            <a:r>
              <a:rPr lang="fr-FR" sz="1200" smtClean="0"/>
              <a:t>Prédiction h-1 : 		5,68 / 7,46</a:t>
            </a:r>
          </a:p>
          <a:p>
            <a:pPr lvl="2"/>
            <a:r>
              <a:rPr lang="fr-FR" sz="1200" smtClean="0"/>
              <a:t>Prédiction h-1 filtrée : 	5,59 / 7,46</a:t>
            </a:r>
          </a:p>
          <a:p>
            <a:pPr lvl="1"/>
            <a:r>
              <a:rPr lang="fr-FR" sz="1400" smtClean="0"/>
              <a:t>Analogie</a:t>
            </a:r>
          </a:p>
          <a:p>
            <a:pPr lvl="2"/>
            <a:r>
              <a:rPr lang="fr-FR" sz="1200" smtClean="0"/>
              <a:t>Varie de 	4,06 à 4,52 / 7,6 à 7,85</a:t>
            </a:r>
          </a:p>
          <a:p>
            <a:pPr lvl="1"/>
            <a:r>
              <a:rPr lang="fr-FR" sz="1400" smtClean="0"/>
              <a:t>Paramètre</a:t>
            </a:r>
          </a:p>
          <a:p>
            <a:pPr lvl="2"/>
            <a:r>
              <a:rPr lang="fr-FR" sz="1200" smtClean="0"/>
              <a:t>Varie de 	5,12 à 6,02 / 7,98 à 9,99</a:t>
            </a:r>
          </a:p>
          <a:p>
            <a:pPr lvl="1"/>
            <a:r>
              <a:rPr lang="fr-FR" sz="1400" smtClean="0"/>
              <a:t>Vent </a:t>
            </a:r>
          </a:p>
          <a:p>
            <a:pPr lvl="2"/>
            <a:r>
              <a:rPr lang="fr-FR" sz="1200" smtClean="0"/>
              <a:t>Varie de 	7,03 à 8,31 / 12,01 à 13,14</a:t>
            </a:r>
          </a:p>
          <a:p>
            <a:r>
              <a:rPr lang="fr-FR" sz="1600" smtClean="0"/>
              <a:t>Prédicteurs composites</a:t>
            </a:r>
          </a:p>
          <a:p>
            <a:pPr lvl="1"/>
            <a:r>
              <a:rPr lang="fr-FR" sz="1400" smtClean="0"/>
              <a:t>Varie de 	4,24 à 4,31 / 7,14 à 7,35 </a:t>
            </a:r>
          </a:p>
          <a:p>
            <a:pPr lvl="1"/>
            <a:r>
              <a:rPr lang="fr-FR" sz="1400" smtClean="0"/>
              <a:t>Varie de 	4,17 à 4,26 / 6,99 à 7,36 (sans vent)</a:t>
            </a:r>
          </a:p>
          <a:p>
            <a:r>
              <a:rPr lang="fr-FR" sz="1600" smtClean="0"/>
              <a:t>Prédicteur de synthèse</a:t>
            </a:r>
          </a:p>
          <a:p>
            <a:pPr lvl="1"/>
            <a:r>
              <a:rPr lang="fr-FR" sz="1400" smtClean="0"/>
              <a:t>4,25 / 7,18</a:t>
            </a:r>
          </a:p>
          <a:p>
            <a:pPr lvl="1"/>
            <a:r>
              <a:rPr lang="fr-FR" sz="1400" smtClean="0"/>
              <a:t>4,19 / 7,07 (sans vent)</a:t>
            </a:r>
            <a:endParaRPr lang="fr-FR" sz="1400" dirty="0"/>
          </a:p>
        </p:txBody>
      </p:sp>
      <p:sp>
        <p:nvSpPr>
          <p:cNvPr id="14" name="Titre 3"/>
          <p:cNvSpPr txBox="1">
            <a:spLocks/>
          </p:cNvSpPr>
          <p:nvPr/>
        </p:nvSpPr>
        <p:spPr>
          <a:xfrm>
            <a:off x="681038" y="1339713"/>
            <a:ext cx="9128081" cy="3451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568FBA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fr-FR" sz="2000" smtClean="0"/>
              <a:t>Exemple sur 900 valeurs PCAIXA (Ecart moyen h+1 et h+5)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5402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Résultat prédicteurs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07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6" name="Espace réservé du texte 1"/>
          <p:cNvSpPr txBox="1">
            <a:spLocks/>
          </p:cNvSpPr>
          <p:nvPr/>
        </p:nvSpPr>
        <p:spPr>
          <a:xfrm>
            <a:off x="728982" y="1736784"/>
            <a:ext cx="5614668" cy="4779502"/>
          </a:xfrm>
          <a:prstGeom prst="rect">
            <a:avLst/>
          </a:prstGeom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smtClean="0"/>
              <a:t>Prédicteurs unitaires</a:t>
            </a:r>
          </a:p>
          <a:p>
            <a:pPr lvl="1"/>
            <a:r>
              <a:rPr lang="fr-FR" sz="1400" smtClean="0"/>
              <a:t>Référence</a:t>
            </a:r>
          </a:p>
          <a:p>
            <a:pPr lvl="2"/>
            <a:r>
              <a:rPr lang="fr-FR" sz="1200" smtClean="0"/>
              <a:t>Moyenne 24h : 		16,86 / 18,96</a:t>
            </a:r>
          </a:p>
          <a:p>
            <a:pPr lvl="2"/>
            <a:r>
              <a:rPr lang="fr-FR" sz="1200" smtClean="0"/>
              <a:t>Pente : 		7,80 / 19,35</a:t>
            </a:r>
          </a:p>
          <a:p>
            <a:pPr lvl="2"/>
            <a:r>
              <a:rPr lang="fr-FR" sz="1200" smtClean="0"/>
              <a:t>Prédiction h-1 : 		9,47 / 14,39</a:t>
            </a:r>
          </a:p>
          <a:p>
            <a:pPr lvl="2"/>
            <a:r>
              <a:rPr lang="fr-FR" sz="1200" smtClean="0"/>
              <a:t>Prédiction h-1 filtrée : 	9,61 / 14,39</a:t>
            </a:r>
          </a:p>
          <a:p>
            <a:pPr lvl="1"/>
            <a:r>
              <a:rPr lang="fr-FR" sz="1400" smtClean="0"/>
              <a:t>Analogie</a:t>
            </a:r>
          </a:p>
          <a:p>
            <a:pPr lvl="2"/>
            <a:r>
              <a:rPr lang="fr-FR" sz="1200" smtClean="0"/>
              <a:t>Varie de 	7,06 à 8,36 / 15,57 à 16,17</a:t>
            </a:r>
          </a:p>
          <a:p>
            <a:pPr lvl="1"/>
            <a:r>
              <a:rPr lang="fr-FR" sz="1400" smtClean="0"/>
              <a:t>Paramètre</a:t>
            </a:r>
          </a:p>
          <a:p>
            <a:pPr lvl="2"/>
            <a:r>
              <a:rPr lang="fr-FR" sz="1200" smtClean="0"/>
              <a:t>Varie de 	8,67 à 9,49 / 15,79 à 18,26</a:t>
            </a:r>
          </a:p>
          <a:p>
            <a:pPr lvl="1"/>
            <a:r>
              <a:rPr lang="fr-FR" sz="1400" smtClean="0"/>
              <a:t>Vent </a:t>
            </a:r>
          </a:p>
          <a:p>
            <a:pPr lvl="2"/>
            <a:r>
              <a:rPr lang="fr-FR" sz="1200" smtClean="0"/>
              <a:t>Varie de 	11,23 à 12,23 / 16,68 à 18,80</a:t>
            </a:r>
          </a:p>
          <a:p>
            <a:r>
              <a:rPr lang="fr-FR" sz="1600" smtClean="0"/>
              <a:t>Prédicteurs composites</a:t>
            </a:r>
          </a:p>
          <a:p>
            <a:pPr lvl="1"/>
            <a:r>
              <a:rPr lang="fr-FR" sz="1400" smtClean="0"/>
              <a:t>Varie de 	6,80 à 7,30 / 13,28 à 13,59</a:t>
            </a:r>
          </a:p>
          <a:p>
            <a:pPr lvl="1"/>
            <a:r>
              <a:rPr lang="fr-FR" sz="1400" smtClean="0"/>
              <a:t>Varie de 	6,80 à 7,28 / 13,32 à 14,04 (sans vent)</a:t>
            </a:r>
          </a:p>
          <a:p>
            <a:r>
              <a:rPr lang="fr-FR" sz="1600" smtClean="0"/>
              <a:t>Prédicteur de synthèse</a:t>
            </a:r>
          </a:p>
          <a:p>
            <a:pPr lvl="1"/>
            <a:r>
              <a:rPr lang="fr-FR" sz="1400" smtClean="0"/>
              <a:t>6,93 / 13,34</a:t>
            </a:r>
          </a:p>
          <a:p>
            <a:pPr lvl="1"/>
            <a:r>
              <a:rPr lang="fr-FR" sz="1400" smtClean="0"/>
              <a:t>6,96 / 13,76 (sans vent)</a:t>
            </a:r>
            <a:endParaRPr lang="fr-FR" sz="1400" dirty="0"/>
          </a:p>
        </p:txBody>
      </p:sp>
      <p:sp>
        <p:nvSpPr>
          <p:cNvPr id="7" name="Titre 3"/>
          <p:cNvSpPr txBox="1">
            <a:spLocks/>
          </p:cNvSpPr>
          <p:nvPr/>
        </p:nvSpPr>
        <p:spPr>
          <a:xfrm>
            <a:off x="681038" y="1273362"/>
            <a:ext cx="9128081" cy="3451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568FBA"/>
                </a:solidFill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fr-FR" sz="2000" smtClean="0"/>
              <a:t>Exemple sur 900 valeurs O3AIXA (Ecart moyen h+1 et h+5)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4302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Prédiction globale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07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grpSp>
        <p:nvGrpSpPr>
          <p:cNvPr id="8" name="Grouper 7"/>
          <p:cNvGrpSpPr/>
          <p:nvPr/>
        </p:nvGrpSpPr>
        <p:grpSpPr>
          <a:xfrm>
            <a:off x="276356" y="1604257"/>
            <a:ext cx="9023369" cy="4071502"/>
            <a:chOff x="125394" y="642938"/>
            <a:chExt cx="9771650" cy="4409140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394" y="1921142"/>
              <a:ext cx="9771650" cy="1016477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060" y="1002075"/>
              <a:ext cx="9614005" cy="924525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4040337" y="1010804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i="1" dirty="0">
                  <a:latin typeface="Avenir Book" charset="0"/>
                  <a:ea typeface="Avenir Book" charset="0"/>
                  <a:cs typeface="Avenir Book" charset="0"/>
                </a:rPr>
                <a:t>Prévision 1h</a:t>
              </a:r>
              <a:endParaRPr lang="en-US" sz="140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2215266" y="750046"/>
              <a:ext cx="3918513" cy="3244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solidFill>
                    <a:srgbClr val="0070C0"/>
                  </a:solidFill>
                  <a:latin typeface="Avenir Book" charset="0"/>
                  <a:ea typeface="Avenir Book" charset="0"/>
                  <a:cs typeface="Avenir Book" charset="0"/>
                </a:rPr>
                <a:t>Bleu : mesure</a:t>
              </a:r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           </a:t>
              </a:r>
              <a:r>
                <a:rPr lang="fr-FR" sz="1050" i="1" dirty="0">
                  <a:solidFill>
                    <a:srgbClr val="00B050"/>
                  </a:solidFill>
                  <a:latin typeface="Avenir Book" charset="0"/>
                  <a:ea typeface="Avenir Book" charset="0"/>
                  <a:cs typeface="Avenir Book" charset="0"/>
                </a:rPr>
                <a:t>vert : estimé</a:t>
              </a:r>
              <a:endParaRPr lang="en-US" sz="1050" i="1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6137959" y="642938"/>
              <a:ext cx="1219899" cy="3673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2000" dirty="0">
                  <a:latin typeface="Avenir Book" charset="0"/>
                  <a:ea typeface="Avenir Book" charset="0"/>
                  <a:cs typeface="Avenir Book" charset="0"/>
                </a:rPr>
                <a:t>N2AixA (juin &lt;-&gt;octobre)</a:t>
              </a:r>
              <a:endParaRPr lang="en-US" sz="200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463946" y="2091237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00" i="1" dirty="0">
                  <a:latin typeface="Avenir Book" charset="0"/>
                  <a:ea typeface="Avenir Book" charset="0"/>
                  <a:cs typeface="Avenir Book" charset="0"/>
                </a:rPr>
                <a:t>Version 03/10</a:t>
              </a:r>
              <a:endParaRPr lang="en-US" sz="100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863" y="2882169"/>
              <a:ext cx="9697300" cy="1049819"/>
            </a:xfrm>
            <a:prstGeom prst="rect">
              <a:avLst/>
            </a:prstGeom>
          </p:spPr>
        </p:pic>
        <p:sp>
          <p:nvSpPr>
            <p:cNvPr id="16" name="ZoneTexte 15"/>
            <p:cNvSpPr txBox="1"/>
            <p:nvPr/>
          </p:nvSpPr>
          <p:spPr>
            <a:xfrm>
              <a:off x="434810" y="2962058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00" i="1" dirty="0">
                  <a:latin typeface="Avenir Book" charset="0"/>
                  <a:ea typeface="Avenir Book" charset="0"/>
                  <a:cs typeface="Avenir Book" charset="0"/>
                </a:rPr>
                <a:t>Version 31/10</a:t>
              </a:r>
              <a:endParaRPr lang="en-US" sz="100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114" y="3870481"/>
              <a:ext cx="9362142" cy="1181597"/>
            </a:xfrm>
            <a:prstGeom prst="rect">
              <a:avLst/>
            </a:prstGeom>
          </p:spPr>
        </p:pic>
        <p:sp>
          <p:nvSpPr>
            <p:cNvPr id="18" name="ZoneTexte 17"/>
            <p:cNvSpPr txBox="1"/>
            <p:nvPr/>
          </p:nvSpPr>
          <p:spPr>
            <a:xfrm>
              <a:off x="663139" y="4085508"/>
              <a:ext cx="1031667" cy="35161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00" i="1" dirty="0">
                  <a:latin typeface="Avenir Book" charset="0"/>
                  <a:ea typeface="Avenir Book" charset="0"/>
                  <a:cs typeface="Avenir Book" charset="0"/>
                </a:rPr>
                <a:t>Version 31/10</a:t>
              </a:r>
            </a:p>
            <a:p>
              <a:r>
                <a:rPr lang="fr-FR" sz="1000" i="1" dirty="0">
                  <a:latin typeface="Avenir Book" charset="0"/>
                  <a:ea typeface="Avenir Book" charset="0"/>
                  <a:cs typeface="Avenir Book" charset="0"/>
                </a:rPr>
                <a:t>Données filtrées</a:t>
              </a:r>
              <a:endParaRPr lang="en-US" sz="100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421861" y="1155670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00" i="1" dirty="0">
                  <a:latin typeface="Avenir Book" charset="0"/>
                  <a:ea typeface="Avenir Book" charset="0"/>
                  <a:cs typeface="Avenir Book" charset="0"/>
                </a:rPr>
                <a:t>Version juin</a:t>
              </a:r>
              <a:endParaRPr lang="en-US" sz="100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4225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Prédiction globale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07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grpSp>
        <p:nvGrpSpPr>
          <p:cNvPr id="3" name="Grouper 2"/>
          <p:cNvGrpSpPr/>
          <p:nvPr/>
        </p:nvGrpSpPr>
        <p:grpSpPr>
          <a:xfrm>
            <a:off x="224286" y="1235286"/>
            <a:ext cx="9425797" cy="5067748"/>
            <a:chOff x="52863" y="642938"/>
            <a:chExt cx="9853138" cy="5367369"/>
          </a:xfrm>
          <a:noFill/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43" y="3130460"/>
              <a:ext cx="9781733" cy="1099372"/>
            </a:xfrm>
            <a:prstGeom prst="rect">
              <a:avLst/>
            </a:prstGeom>
            <a:grpFill/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47" y="2199618"/>
              <a:ext cx="9707773" cy="998145"/>
            </a:xfrm>
            <a:prstGeom prst="rect">
              <a:avLst/>
            </a:prstGeom>
            <a:grpFill/>
          </p:spPr>
        </p:pic>
        <p:sp>
          <p:nvSpPr>
            <p:cNvPr id="22" name="ZoneTexte 21"/>
            <p:cNvSpPr txBox="1"/>
            <p:nvPr/>
          </p:nvSpPr>
          <p:spPr>
            <a:xfrm>
              <a:off x="2215266" y="750046"/>
              <a:ext cx="3918513" cy="324453"/>
            </a:xfrm>
            <a:prstGeom prst="rect">
              <a:avLst/>
            </a:prstGeom>
            <a:grp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solidFill>
                    <a:srgbClr val="0070C0"/>
                  </a:solidFill>
                  <a:latin typeface="Avenir Book" charset="0"/>
                  <a:ea typeface="Avenir Book" charset="0"/>
                  <a:cs typeface="Avenir Book" charset="0"/>
                </a:rPr>
                <a:t>Bleu : mesure</a:t>
              </a:r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           </a:t>
              </a:r>
              <a:r>
                <a:rPr lang="fr-FR" sz="1050" i="1" dirty="0">
                  <a:solidFill>
                    <a:srgbClr val="00B050"/>
                  </a:solidFill>
                  <a:latin typeface="Avenir Book" charset="0"/>
                  <a:ea typeface="Avenir Book" charset="0"/>
                  <a:cs typeface="Avenir Book" charset="0"/>
                </a:rPr>
                <a:t>vert : estimé</a:t>
              </a:r>
              <a:endParaRPr lang="en-US" sz="1050" i="1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63" y="1109982"/>
              <a:ext cx="9753994" cy="1072113"/>
            </a:xfrm>
            <a:prstGeom prst="rect">
              <a:avLst/>
            </a:prstGeom>
            <a:grpFill/>
          </p:spPr>
        </p:pic>
        <p:sp>
          <p:nvSpPr>
            <p:cNvPr id="24" name="ZoneTexte 23"/>
            <p:cNvSpPr txBox="1"/>
            <p:nvPr/>
          </p:nvSpPr>
          <p:spPr>
            <a:xfrm>
              <a:off x="4102455" y="1138514"/>
              <a:ext cx="934179" cy="23197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i="1" dirty="0">
                  <a:latin typeface="Avenir Book" charset="0"/>
                  <a:ea typeface="Avenir Book" charset="0"/>
                  <a:cs typeface="Avenir Book" charset="0"/>
                </a:rPr>
                <a:t>Prévision 5h</a:t>
              </a:r>
              <a:endParaRPr lang="en-US" sz="140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6137959" y="642938"/>
              <a:ext cx="1219899" cy="367301"/>
            </a:xfrm>
            <a:prstGeom prst="rect">
              <a:avLst/>
            </a:prstGeom>
            <a:grp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2000" dirty="0">
                  <a:latin typeface="Avenir Book" charset="0"/>
                  <a:ea typeface="Avenir Book" charset="0"/>
                  <a:cs typeface="Avenir Book" charset="0"/>
                </a:rPr>
                <a:t>N2AixA (juin &lt;-&gt;octobre)</a:t>
              </a:r>
              <a:endParaRPr lang="en-US" sz="200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6" name="Espace réservé du texte 1"/>
            <p:cNvSpPr txBox="1">
              <a:spLocks/>
            </p:cNvSpPr>
            <p:nvPr/>
          </p:nvSpPr>
          <p:spPr>
            <a:xfrm>
              <a:off x="5963024" y="5259263"/>
              <a:ext cx="3942977" cy="751044"/>
            </a:xfrm>
            <a:prstGeom prst="rect">
              <a:avLst/>
            </a:prstGeom>
            <a:grpFill/>
          </p:spPr>
          <p:txBody>
            <a:bodyPr/>
            <a:lstStyle>
              <a:lvl1pPr marL="314325" indent="-314325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568FBA"/>
                </a:buClr>
                <a:buSzPct val="110000"/>
                <a:buFont typeface="Courier New" charset="0"/>
                <a:buChar char="o"/>
                <a:tabLst/>
                <a:defRPr sz="24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622300" indent="-3079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568FBA"/>
                </a:buClr>
                <a:buFont typeface="Courier New" charset="0"/>
                <a:buChar char="o"/>
                <a:tabLst/>
                <a:defRPr sz="20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892175" indent="-223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253946"/>
                </a:buClr>
                <a:buSzPct val="110000"/>
                <a:buFont typeface="Courier New" charset="0"/>
                <a:buChar char="o"/>
                <a:tabLst/>
                <a:defRPr sz="18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114425" indent="-1778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253946"/>
                </a:buClr>
                <a:buFont typeface="Courier New" charset="0"/>
                <a:buChar char="o"/>
                <a:tabLst/>
                <a:defRPr sz="16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377950" indent="-1778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SzPct val="110000"/>
                <a:buFont typeface="Arial" panose="020B0604020202020204" pitchFamily="34" charset="0"/>
                <a:buChar char="•"/>
                <a:tabLst/>
                <a:defRPr sz="16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000" smtClean="0"/>
                <a:t>Résultats globaux (sur 900 heures) : </a:t>
              </a:r>
            </a:p>
            <a:p>
              <a:pPr lvl="1"/>
              <a:r>
                <a:rPr lang="fr-FR" sz="600" smtClean="0"/>
                <a:t>Prévison 03/10 : écart moyen 12,43</a:t>
              </a:r>
            </a:p>
            <a:p>
              <a:pPr lvl="1"/>
              <a:r>
                <a:rPr lang="fr-FR" sz="600" smtClean="0"/>
                <a:t>Prévision 31/10 : écart moyen 11,05 (37%)</a:t>
              </a:r>
            </a:p>
            <a:p>
              <a:pPr lvl="1"/>
              <a:r>
                <a:rPr lang="fr-FR" sz="600" smtClean="0"/>
                <a:t>Prévision filtrée 31/10 : écart moyen 8,35 (28%)</a:t>
              </a:r>
            </a:p>
            <a:p>
              <a:pPr lvl="3"/>
              <a:endParaRPr lang="fr-FR" sz="600" dirty="0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415713" y="2330479"/>
              <a:ext cx="934179" cy="23197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00" i="1" dirty="0">
                  <a:latin typeface="Avenir Book" charset="0"/>
                  <a:ea typeface="Avenir Book" charset="0"/>
                  <a:cs typeface="Avenir Book" charset="0"/>
                </a:rPr>
                <a:t>Version 03/10</a:t>
              </a:r>
              <a:endParaRPr lang="en-US" sz="100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016" y="4220507"/>
              <a:ext cx="9699726" cy="1026307"/>
            </a:xfrm>
            <a:prstGeom prst="rect">
              <a:avLst/>
            </a:prstGeom>
            <a:grpFill/>
          </p:spPr>
        </p:pic>
        <p:sp>
          <p:nvSpPr>
            <p:cNvPr id="29" name="ZoneTexte 28"/>
            <p:cNvSpPr txBox="1"/>
            <p:nvPr/>
          </p:nvSpPr>
          <p:spPr>
            <a:xfrm>
              <a:off x="395963" y="3227514"/>
              <a:ext cx="934179" cy="23197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00" i="1" dirty="0">
                  <a:latin typeface="Avenir Book" charset="0"/>
                  <a:ea typeface="Avenir Book" charset="0"/>
                  <a:cs typeface="Avenir Book" charset="0"/>
                </a:rPr>
                <a:t>Version 31/10</a:t>
              </a:r>
              <a:endParaRPr lang="en-US" sz="100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418623" y="4240774"/>
              <a:ext cx="1031667" cy="35161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00" i="1" dirty="0">
                  <a:latin typeface="Avenir Book" charset="0"/>
                  <a:ea typeface="Avenir Book" charset="0"/>
                  <a:cs typeface="Avenir Book" charset="0"/>
                </a:rPr>
                <a:t>Version 31/10</a:t>
              </a:r>
            </a:p>
            <a:p>
              <a:r>
                <a:rPr lang="fr-FR" sz="1000" i="1" dirty="0">
                  <a:latin typeface="Avenir Book" charset="0"/>
                  <a:ea typeface="Avenir Book" charset="0"/>
                  <a:cs typeface="Avenir Book" charset="0"/>
                </a:rPr>
                <a:t>Données filtrées</a:t>
              </a:r>
              <a:endParaRPr lang="en-US" sz="100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63591" y="1207465"/>
              <a:ext cx="934179" cy="231975"/>
            </a:xfrm>
            <a:prstGeom prst="rect">
              <a:avLst/>
            </a:prstGeom>
            <a:grp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00" i="1" dirty="0">
                  <a:latin typeface="Avenir Book" charset="0"/>
                  <a:ea typeface="Avenir Book" charset="0"/>
                  <a:cs typeface="Avenir Book" charset="0"/>
                </a:rPr>
                <a:t>Version juin</a:t>
              </a:r>
              <a:endParaRPr lang="en-US" sz="100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0125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Prédiction globale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07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grpSp>
        <p:nvGrpSpPr>
          <p:cNvPr id="17" name="Grouper 16"/>
          <p:cNvGrpSpPr/>
          <p:nvPr/>
        </p:nvGrpSpPr>
        <p:grpSpPr>
          <a:xfrm>
            <a:off x="587565" y="1237352"/>
            <a:ext cx="8637398" cy="4866610"/>
            <a:chOff x="6270" y="633503"/>
            <a:chExt cx="9902560" cy="5579446"/>
          </a:xfrm>
        </p:grpSpPr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644" y="5149197"/>
              <a:ext cx="9815356" cy="1063752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78" y="4384725"/>
              <a:ext cx="9856876" cy="1078862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77" y="2492481"/>
              <a:ext cx="9852762" cy="1030242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08" y="1383772"/>
              <a:ext cx="9880923" cy="106645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70" y="3386710"/>
              <a:ext cx="9902560" cy="1095416"/>
            </a:xfrm>
            <a:prstGeom prst="rect">
              <a:avLst/>
            </a:prstGeom>
          </p:spPr>
        </p:pic>
        <p:sp>
          <p:nvSpPr>
            <p:cNvPr id="35" name="ZoneTexte 34"/>
            <p:cNvSpPr txBox="1"/>
            <p:nvPr/>
          </p:nvSpPr>
          <p:spPr>
            <a:xfrm>
              <a:off x="2215266" y="750046"/>
              <a:ext cx="3918513" cy="3244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solidFill>
                    <a:srgbClr val="0070C0"/>
                  </a:solidFill>
                  <a:latin typeface="Avenir Book" charset="0"/>
                  <a:ea typeface="Avenir Book" charset="0"/>
                  <a:cs typeface="Avenir Book" charset="0"/>
                </a:rPr>
                <a:t>Bleu : mesure</a:t>
              </a:r>
              <a:endParaRPr lang="en-US" sz="1050" i="1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8038014" y="633503"/>
              <a:ext cx="1698707" cy="74298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2000" dirty="0">
                  <a:latin typeface="Avenir Book" charset="0"/>
                  <a:ea typeface="Avenir Book" charset="0"/>
                  <a:cs typeface="Avenir Book" charset="0"/>
                </a:rPr>
                <a:t>PC – </a:t>
              </a:r>
              <a:r>
                <a:rPr lang="fr-FR" sz="2000" dirty="0" err="1">
                  <a:latin typeface="Avenir Book" charset="0"/>
                  <a:ea typeface="Avenir Book" charset="0"/>
                  <a:cs typeface="Avenir Book" charset="0"/>
                </a:rPr>
                <a:t>Aixa</a:t>
              </a:r>
              <a:endParaRPr lang="fr-FR" sz="2000" dirty="0">
                <a:latin typeface="Avenir Book" charset="0"/>
                <a:ea typeface="Avenir Book" charset="0"/>
                <a:cs typeface="Avenir Book" charset="0"/>
              </a:endParaRPr>
            </a:p>
            <a:p>
              <a:pPr algn="ctr"/>
              <a:r>
                <a:rPr lang="fr-FR" sz="1050" dirty="0">
                  <a:latin typeface="Avenir Book" charset="0"/>
                  <a:ea typeface="Avenir Book" charset="0"/>
                  <a:cs typeface="Avenir Book" charset="0"/>
                </a:rPr>
                <a:t>(30 – 900)</a:t>
              </a:r>
            </a:p>
            <a:p>
              <a:pPr algn="ctr"/>
              <a:r>
                <a:rPr lang="fr-FR" sz="1050" dirty="0">
                  <a:latin typeface="Avenir Book" charset="0"/>
                  <a:ea typeface="Avenir Book" charset="0"/>
                  <a:cs typeface="Avenir Book" charset="0"/>
                </a:rPr>
                <a:t>(200 – 300)</a:t>
              </a:r>
              <a:endParaRPr lang="en-US" sz="105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7" name="Ellipse 36"/>
            <p:cNvSpPr/>
            <p:nvPr/>
          </p:nvSpPr>
          <p:spPr>
            <a:xfrm>
              <a:off x="2025088" y="1407668"/>
              <a:ext cx="1172419" cy="100358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4819970" y="3588727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00" i="1" dirty="0">
                  <a:latin typeface="Avenir Book" charset="0"/>
                  <a:ea typeface="Avenir Book" charset="0"/>
                  <a:cs typeface="Avenir Book" charset="0"/>
                </a:rPr>
                <a:t>Prévision 5h</a:t>
              </a:r>
              <a:endParaRPr lang="en-US" sz="100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814853" y="2697756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00" i="1" dirty="0">
                  <a:latin typeface="Avenir Book" charset="0"/>
                  <a:ea typeface="Avenir Book" charset="0"/>
                  <a:cs typeface="Avenir Book" charset="0"/>
                </a:rPr>
                <a:t>Prévision 1h</a:t>
              </a:r>
              <a:endParaRPr lang="en-US" sz="100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8043921" y="4448595"/>
              <a:ext cx="1862079" cy="47649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dirty="0">
                  <a:latin typeface="Avenir Book" charset="0"/>
                  <a:ea typeface="Avenir Book" charset="0"/>
                  <a:cs typeface="Avenir Book" charset="0"/>
                </a:rPr>
                <a:t>Prévision 1h : Écart : 4,29</a:t>
              </a:r>
            </a:p>
            <a:p>
              <a:r>
                <a:rPr lang="fr-FR" sz="1050" dirty="0">
                  <a:latin typeface="Avenir Book" charset="0"/>
                  <a:ea typeface="Avenir Book" charset="0"/>
                  <a:cs typeface="Avenir Book" charset="0"/>
                </a:rPr>
                <a:t>Prévision 5h : Écart : 7,78</a:t>
              </a:r>
              <a:endParaRPr lang="en-US" sz="1050" dirty="0">
                <a:latin typeface="Avenir Book" charset="0"/>
                <a:ea typeface="Avenir Book" charset="0"/>
                <a:cs typeface="Avenir Book" charset="0"/>
              </a:endParaRPr>
            </a:p>
            <a:p>
              <a:endParaRPr lang="en-US" sz="105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1" name="Ellipse 40"/>
            <p:cNvSpPr/>
            <p:nvPr/>
          </p:nvSpPr>
          <p:spPr>
            <a:xfrm>
              <a:off x="2062705" y="4443474"/>
              <a:ext cx="1128532" cy="97117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420059" y="1439198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00" i="1" dirty="0">
                  <a:latin typeface="Avenir Book" charset="0"/>
                  <a:ea typeface="Avenir Book" charset="0"/>
                  <a:cs typeface="Avenir Book" charset="0"/>
                </a:rPr>
                <a:t>Version 03/10</a:t>
              </a:r>
              <a:endParaRPr lang="en-US" sz="100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358551" y="5495477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00" i="1" dirty="0">
                  <a:latin typeface="Avenir Book" charset="0"/>
                  <a:ea typeface="Avenir Book" charset="0"/>
                  <a:cs typeface="Avenir Book" charset="0"/>
                </a:rPr>
                <a:t>Version 29/10</a:t>
              </a:r>
              <a:endParaRPr lang="en-US" sz="100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326178" y="4601995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00" i="1" dirty="0">
                  <a:latin typeface="Avenir Book" charset="0"/>
                  <a:ea typeface="Avenir Book" charset="0"/>
                  <a:cs typeface="Avenir Book" charset="0"/>
                </a:rPr>
                <a:t>Version 03/10</a:t>
              </a:r>
              <a:endParaRPr lang="en-US" sz="100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8613678" y="5416534"/>
              <a:ext cx="1292322" cy="25062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700" dirty="0">
                  <a:latin typeface="Avenir Book" charset="0"/>
                  <a:ea typeface="Avenir Book" charset="0"/>
                  <a:cs typeface="Avenir Book" charset="0"/>
                </a:rPr>
                <a:t>Prévision 1h : Écart : 4,25</a:t>
              </a:r>
            </a:p>
            <a:p>
              <a:r>
                <a:rPr lang="fr-FR" sz="700" dirty="0">
                  <a:latin typeface="Avenir Book" charset="0"/>
                  <a:ea typeface="Avenir Book" charset="0"/>
                  <a:cs typeface="Avenir Book" charset="0"/>
                </a:rPr>
                <a:t>Prévision 5h : Écart : 7,14</a:t>
              </a:r>
              <a:endParaRPr lang="en-US" sz="700" dirty="0">
                <a:latin typeface="Avenir Book" charset="0"/>
                <a:ea typeface="Avenir Book" charset="0"/>
                <a:cs typeface="Avenir Book" charset="0"/>
              </a:endParaRPr>
            </a:p>
            <a:p>
              <a:endParaRPr lang="en-US" sz="70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870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Prédiction globale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07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grpSp>
        <p:nvGrpSpPr>
          <p:cNvPr id="21" name="Grouper 20"/>
          <p:cNvGrpSpPr/>
          <p:nvPr/>
        </p:nvGrpSpPr>
        <p:grpSpPr>
          <a:xfrm>
            <a:off x="518035" y="1339713"/>
            <a:ext cx="8706928" cy="4459710"/>
            <a:chOff x="0" y="633503"/>
            <a:chExt cx="9893462" cy="5067456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96" y="4624151"/>
              <a:ext cx="9806628" cy="1053426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379248"/>
              <a:ext cx="9872883" cy="994105"/>
            </a:xfrm>
            <a:prstGeom prst="rect">
              <a:avLst/>
            </a:prstGeom>
          </p:spPr>
        </p:pic>
        <p:sp>
          <p:nvSpPr>
            <p:cNvPr id="24" name="ZoneTexte 23"/>
            <p:cNvSpPr txBox="1"/>
            <p:nvPr/>
          </p:nvSpPr>
          <p:spPr>
            <a:xfrm>
              <a:off x="2215266" y="750046"/>
              <a:ext cx="1164060" cy="3244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solidFill>
                    <a:srgbClr val="0070C0"/>
                  </a:solidFill>
                  <a:latin typeface="Avenir Book" charset="0"/>
                  <a:ea typeface="Avenir Book" charset="0"/>
                  <a:cs typeface="Avenir Book" charset="0"/>
                </a:rPr>
                <a:t>Bleu : mesure</a:t>
              </a:r>
              <a:endParaRPr lang="en-US" sz="1050" i="1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8038014" y="633503"/>
              <a:ext cx="1554505" cy="79313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2000" dirty="0">
                  <a:latin typeface="Avenir Book" charset="0"/>
                  <a:ea typeface="Avenir Book" charset="0"/>
                  <a:cs typeface="Avenir Book" charset="0"/>
                </a:rPr>
                <a:t>O3 – </a:t>
              </a:r>
              <a:r>
                <a:rPr lang="fr-FR" sz="2000" dirty="0" err="1">
                  <a:latin typeface="Avenir Book" charset="0"/>
                  <a:ea typeface="Avenir Book" charset="0"/>
                  <a:cs typeface="Avenir Book" charset="0"/>
                </a:rPr>
                <a:t>Aixa</a:t>
              </a:r>
              <a:endParaRPr lang="fr-FR" sz="2000" dirty="0">
                <a:latin typeface="Avenir Book" charset="0"/>
                <a:ea typeface="Avenir Book" charset="0"/>
                <a:cs typeface="Avenir Book" charset="0"/>
              </a:endParaRPr>
            </a:p>
            <a:p>
              <a:pPr algn="ctr"/>
              <a:r>
                <a:rPr lang="fr-FR" sz="1600" dirty="0">
                  <a:latin typeface="Avenir Book" charset="0"/>
                  <a:ea typeface="Avenir Book" charset="0"/>
                  <a:cs typeface="Avenir Book" charset="0"/>
                </a:rPr>
                <a:t>(30 – 900)</a:t>
              </a:r>
            </a:p>
            <a:p>
              <a:pPr algn="ctr"/>
              <a:r>
                <a:rPr lang="fr-FR" sz="1600" dirty="0">
                  <a:latin typeface="Avenir Book" charset="0"/>
                  <a:ea typeface="Avenir Book" charset="0"/>
                  <a:cs typeface="Avenir Book" charset="0"/>
                </a:rPr>
                <a:t>(200 – 300)</a:t>
              </a:r>
              <a:endParaRPr lang="en-US" sz="1600" dirty="0">
                <a:latin typeface="Avenir Book" charset="0"/>
                <a:ea typeface="Avenir Book" charset="0"/>
                <a:cs typeface="Avenir Book" charset="0"/>
              </a:endParaRPr>
            </a:p>
            <a:p>
              <a:pPr algn="ctr"/>
              <a:endParaRPr lang="en-US" sz="160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3672629" y="3839513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00" i="1" dirty="0">
                  <a:latin typeface="Avenir Book" charset="0"/>
                  <a:ea typeface="Avenir Book" charset="0"/>
                  <a:cs typeface="Avenir Book" charset="0"/>
                </a:rPr>
                <a:t>Prévision 5h</a:t>
              </a:r>
              <a:endParaRPr lang="en-US" sz="100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3817984" y="2628790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00" i="1" dirty="0">
                  <a:latin typeface="Avenir Book" charset="0"/>
                  <a:ea typeface="Avenir Book" charset="0"/>
                  <a:cs typeface="Avenir Book" charset="0"/>
                </a:rPr>
                <a:t>Prévision 1h</a:t>
              </a:r>
              <a:endParaRPr lang="en-US" sz="100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2077855" y="4818506"/>
              <a:ext cx="1163539" cy="88245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9" name="Ellipse 28"/>
            <p:cNvSpPr/>
            <p:nvPr/>
          </p:nvSpPr>
          <p:spPr>
            <a:xfrm>
              <a:off x="2040703" y="1620998"/>
              <a:ext cx="1181883" cy="81533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24" y="2446164"/>
              <a:ext cx="9788896" cy="911517"/>
            </a:xfrm>
            <a:prstGeom prst="rect">
              <a:avLst/>
            </a:prstGeom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90" y="3417112"/>
              <a:ext cx="9843154" cy="1025215"/>
            </a:xfrm>
            <a:prstGeom prst="rect">
              <a:avLst/>
            </a:prstGeom>
          </p:spPr>
        </p:pic>
        <p:sp>
          <p:nvSpPr>
            <p:cNvPr id="46" name="ZoneTexte 45"/>
            <p:cNvSpPr txBox="1"/>
            <p:nvPr/>
          </p:nvSpPr>
          <p:spPr>
            <a:xfrm>
              <a:off x="194353" y="2505033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00" i="1" dirty="0">
                  <a:latin typeface="Avenir Book" charset="0"/>
                  <a:ea typeface="Avenir Book" charset="0"/>
                  <a:cs typeface="Avenir Book" charset="0"/>
                </a:rPr>
                <a:t>Version 03/10</a:t>
              </a:r>
              <a:endParaRPr lang="en-US" sz="100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8031383" y="4385898"/>
              <a:ext cx="1862079" cy="47649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dirty="0">
                  <a:latin typeface="Avenir Book" charset="0"/>
                  <a:ea typeface="Avenir Book" charset="0"/>
                  <a:cs typeface="Avenir Book" charset="0"/>
                </a:rPr>
                <a:t>Prévision 1h : Écart : 6,78</a:t>
              </a:r>
            </a:p>
            <a:p>
              <a:r>
                <a:rPr lang="fr-FR" sz="1050" dirty="0">
                  <a:latin typeface="Avenir Book" charset="0"/>
                  <a:ea typeface="Avenir Book" charset="0"/>
                  <a:cs typeface="Avenir Book" charset="0"/>
                </a:rPr>
                <a:t>Prévision 5h : Écart : 14,25</a:t>
              </a:r>
              <a:endParaRPr lang="en-US" sz="1050" dirty="0">
                <a:latin typeface="Avenir Book" charset="0"/>
                <a:ea typeface="Avenir Book" charset="0"/>
                <a:cs typeface="Avenir Book" charset="0"/>
              </a:endParaRPr>
            </a:p>
            <a:p>
              <a:endParaRPr lang="en-US" sz="105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7671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496268" y="2005014"/>
            <a:ext cx="8575542" cy="2691562"/>
            <a:chOff x="357234" y="1257302"/>
            <a:chExt cx="6459984" cy="2388266"/>
          </a:xfrm>
        </p:grpSpPr>
        <p:sp>
          <p:nvSpPr>
            <p:cNvPr id="3" name="AutoShape 2"/>
            <p:cNvSpPr>
              <a:spLocks noChangeArrowheads="1"/>
            </p:cNvSpPr>
            <p:nvPr/>
          </p:nvSpPr>
          <p:spPr bwMode="auto">
            <a:xfrm>
              <a:off x="407249" y="2571750"/>
              <a:ext cx="6409969" cy="1073818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9250" tIns="29250" rIns="29250" bIns="29250"/>
            <a:lstStyle/>
            <a:p>
              <a:pPr>
                <a:buClr>
                  <a:srgbClr val="F7B100"/>
                </a:buClr>
              </a:pPr>
              <a:r>
                <a:rPr lang="fr-FR" sz="2800" cap="all" dirty="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rPr>
                <a:t>Prise en compte des </a:t>
              </a:r>
              <a:r>
                <a:rPr lang="fr-FR" sz="2800" cap="all" dirty="0" err="1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rPr>
                <a:t>parametres</a:t>
              </a:r>
              <a:r>
                <a:rPr lang="fr-FR" sz="2800" cap="all" dirty="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r>
                <a:rPr lang="fr-FR" sz="2800" cap="all" dirty="0" err="1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rPr>
                <a:t>meteo</a:t>
              </a:r>
              <a:endParaRPr lang="fr-FR" sz="2800" cap="all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" name="AutoShape 3"/>
            <p:cNvSpPr>
              <a:spLocks noChangeArrowheads="1"/>
            </p:cNvSpPr>
            <p:nvPr/>
          </p:nvSpPr>
          <p:spPr bwMode="auto">
            <a:xfrm>
              <a:off x="357234" y="1257302"/>
              <a:ext cx="1343200" cy="973931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9250" tIns="0" rIns="29250" bIns="0" anchor="ctr"/>
            <a:lstStyle/>
            <a:p>
              <a:pPr eaLnBrk="0" hangingPunct="0"/>
              <a:r>
                <a:rPr lang="en-GB" sz="9600" dirty="0" smtClean="0">
                  <a:solidFill>
                    <a:srgbClr val="568FBA"/>
                  </a:solidFill>
                  <a:latin typeface="Avenir Book" charset="0"/>
                  <a:ea typeface="Avenir Book" charset="0"/>
                  <a:cs typeface="Avenir Book" charset="0"/>
                </a:rPr>
                <a:t>08</a:t>
              </a:r>
              <a:endParaRPr lang="en-GB" sz="9600" dirty="0">
                <a:solidFill>
                  <a:srgbClr val="568FBA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68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Impact prédicteur vent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08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7" name="Espace réservé du texte 1"/>
          <p:cNvSpPr txBox="1">
            <a:spLocks/>
          </p:cNvSpPr>
          <p:nvPr/>
        </p:nvSpPr>
        <p:spPr>
          <a:xfrm>
            <a:off x="681038" y="1213430"/>
            <a:ext cx="5848304" cy="85050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83" dirty="0" smtClean="0"/>
              <a:t>Résultats globaux (N2AIXA sur 900 heures) : </a:t>
            </a:r>
          </a:p>
          <a:p>
            <a:pPr lvl="1"/>
            <a:r>
              <a:rPr lang="fr-FR" sz="1083" dirty="0" smtClean="0"/>
              <a:t>Sans vent</a:t>
            </a:r>
          </a:p>
          <a:p>
            <a:pPr lvl="2"/>
            <a:r>
              <a:rPr lang="fr-FR" sz="867" dirty="0" err="1" smtClean="0"/>
              <a:t>Prévison</a:t>
            </a:r>
            <a:r>
              <a:rPr lang="fr-FR" sz="867" dirty="0" smtClean="0"/>
              <a:t> 1h : écart moyen 6,88</a:t>
            </a:r>
          </a:p>
          <a:p>
            <a:pPr lvl="2"/>
            <a:r>
              <a:rPr lang="fr-FR" sz="867" dirty="0" smtClean="0"/>
              <a:t>Prévision 5h : écart moyen 12,43</a:t>
            </a:r>
          </a:p>
        </p:txBody>
      </p:sp>
      <p:grpSp>
        <p:nvGrpSpPr>
          <p:cNvPr id="18" name="Grouper 17"/>
          <p:cNvGrpSpPr/>
          <p:nvPr/>
        </p:nvGrpSpPr>
        <p:grpSpPr>
          <a:xfrm>
            <a:off x="367221" y="2249749"/>
            <a:ext cx="8857742" cy="3922714"/>
            <a:chOff x="56427" y="1789480"/>
            <a:chExt cx="9833112" cy="4354663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41" y="3952024"/>
              <a:ext cx="9707773" cy="998145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68" y="1789480"/>
              <a:ext cx="9771650" cy="1016477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27" y="2871986"/>
              <a:ext cx="9799416" cy="942143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428" y="5131991"/>
              <a:ext cx="9833111" cy="1012152"/>
            </a:xfrm>
            <a:prstGeom prst="rect">
              <a:avLst/>
            </a:prstGeom>
          </p:spPr>
        </p:pic>
        <p:sp>
          <p:nvSpPr>
            <p:cNvPr id="34" name="ZoneTexte 33"/>
            <p:cNvSpPr txBox="1"/>
            <p:nvPr/>
          </p:nvSpPr>
          <p:spPr>
            <a:xfrm>
              <a:off x="402611" y="1836438"/>
              <a:ext cx="955104" cy="23599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Version 03/10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252140" y="5322344"/>
              <a:ext cx="955104" cy="23599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Avec </a:t>
              </a:r>
              <a:r>
                <a:rPr lang="fr-FR" sz="1050" i="1" dirty="0" err="1">
                  <a:latin typeface="Avenir Book" charset="0"/>
                  <a:ea typeface="Avenir Book" charset="0"/>
                  <a:cs typeface="Avenir Book" charset="0"/>
                </a:rPr>
                <a:t>pred</a:t>
              </a:r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 vent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235421" y="2854205"/>
              <a:ext cx="955104" cy="23599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Avec </a:t>
              </a:r>
              <a:r>
                <a:rPr lang="fr-FR" sz="1050" i="1" dirty="0" err="1">
                  <a:latin typeface="Avenir Book" charset="0"/>
                  <a:ea typeface="Avenir Book" charset="0"/>
                  <a:cs typeface="Avenir Book" charset="0"/>
                </a:rPr>
                <a:t>pred</a:t>
              </a:r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 vent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sp>
        <p:nvSpPr>
          <p:cNvPr id="37" name="Espace réservé du texte 1"/>
          <p:cNvSpPr txBox="1">
            <a:spLocks/>
          </p:cNvSpPr>
          <p:nvPr/>
        </p:nvSpPr>
        <p:spPr>
          <a:xfrm>
            <a:off x="4090988" y="1436613"/>
            <a:ext cx="5338762" cy="813136"/>
          </a:xfrm>
          <a:prstGeom prst="rect">
            <a:avLst/>
          </a:prstGeom>
          <a:noFill/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137" dirty="0" smtClean="0"/>
              <a:t>Avec vent</a:t>
            </a:r>
          </a:p>
          <a:p>
            <a:pPr lvl="2"/>
            <a:r>
              <a:rPr lang="fr-FR" sz="867" dirty="0" err="1" smtClean="0"/>
              <a:t>Prévison</a:t>
            </a:r>
            <a:r>
              <a:rPr lang="fr-FR" sz="867" dirty="0" smtClean="0"/>
              <a:t> 1h : écart moyen 6,56 (gain : 4,7%)</a:t>
            </a:r>
          </a:p>
          <a:p>
            <a:pPr lvl="2"/>
            <a:r>
              <a:rPr lang="fr-FR" sz="867" dirty="0" smtClean="0"/>
              <a:t>Prévision 5h : écart moyen 11,37 (gain : 8,7%)</a:t>
            </a:r>
            <a:endParaRPr lang="fr-FR" sz="1733" dirty="0"/>
          </a:p>
        </p:txBody>
      </p:sp>
    </p:spTree>
    <p:extLst>
      <p:ext uri="{BB962C8B-B14F-4D97-AF65-F5344CB8AC3E}">
        <p14:creationId xmlns:p14="http://schemas.microsoft.com/office/powerpoint/2010/main" val="14316886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Impact prédicteur vent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08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4" name="Espace réservé du texte 1"/>
          <p:cNvSpPr txBox="1">
            <a:spLocks/>
          </p:cNvSpPr>
          <p:nvPr/>
        </p:nvSpPr>
        <p:spPr>
          <a:xfrm>
            <a:off x="681038" y="1277213"/>
            <a:ext cx="3781756" cy="1429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83" dirty="0" smtClean="0"/>
              <a:t>Résultats globaux (PCAIXA sur 900 heures) : </a:t>
            </a:r>
          </a:p>
          <a:p>
            <a:pPr lvl="1"/>
            <a:r>
              <a:rPr lang="fr-FR" sz="1083" dirty="0" smtClean="0"/>
              <a:t>Sans prédiction vent</a:t>
            </a:r>
          </a:p>
          <a:p>
            <a:pPr lvl="2"/>
            <a:r>
              <a:rPr lang="fr-FR" sz="867" dirty="0" err="1" smtClean="0"/>
              <a:t>Prévison</a:t>
            </a:r>
            <a:r>
              <a:rPr lang="fr-FR" sz="867" dirty="0" smtClean="0"/>
              <a:t> 1h : écart moyen 4,29</a:t>
            </a:r>
          </a:p>
          <a:p>
            <a:pPr lvl="2"/>
            <a:r>
              <a:rPr lang="fr-FR" sz="867" dirty="0" smtClean="0"/>
              <a:t>Prévision 5h : écart moyen 7,78</a:t>
            </a:r>
          </a:p>
        </p:txBody>
      </p:sp>
      <p:sp>
        <p:nvSpPr>
          <p:cNvPr id="15" name="Espace réservé du texte 1"/>
          <p:cNvSpPr txBox="1">
            <a:spLocks/>
          </p:cNvSpPr>
          <p:nvPr/>
        </p:nvSpPr>
        <p:spPr>
          <a:xfrm>
            <a:off x="4277599" y="1512163"/>
            <a:ext cx="3781756" cy="1429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137" dirty="0" smtClean="0"/>
              <a:t>Avec prédiction vent</a:t>
            </a:r>
          </a:p>
          <a:p>
            <a:pPr lvl="2"/>
            <a:r>
              <a:rPr lang="fr-FR" sz="867" dirty="0" err="1" smtClean="0"/>
              <a:t>Prévison</a:t>
            </a:r>
            <a:r>
              <a:rPr lang="fr-FR" sz="867" dirty="0" smtClean="0"/>
              <a:t> 1h : écart moyen 4,27 (gain 0,5%)</a:t>
            </a:r>
          </a:p>
          <a:p>
            <a:pPr lvl="2"/>
            <a:r>
              <a:rPr lang="fr-FR" sz="867" dirty="0" smtClean="0"/>
              <a:t>Prévision 5h : écart moyen 7,41 (gain 4,8%)</a:t>
            </a:r>
            <a:endParaRPr lang="fr-FR" sz="867" dirty="0"/>
          </a:p>
        </p:txBody>
      </p:sp>
      <p:grpSp>
        <p:nvGrpSpPr>
          <p:cNvPr id="16" name="Grouper 15"/>
          <p:cNvGrpSpPr/>
          <p:nvPr/>
        </p:nvGrpSpPr>
        <p:grpSpPr>
          <a:xfrm>
            <a:off x="241301" y="2185664"/>
            <a:ext cx="9143999" cy="4031250"/>
            <a:chOff x="1" y="1741164"/>
            <a:chExt cx="9906000" cy="4367188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78" y="3946564"/>
              <a:ext cx="9856876" cy="1078862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08" y="1741164"/>
              <a:ext cx="9880923" cy="1066450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10" y="5077140"/>
              <a:ext cx="9818223" cy="1031212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2882609"/>
              <a:ext cx="9906000" cy="1061969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252140" y="5322344"/>
              <a:ext cx="955104" cy="23599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Avec </a:t>
              </a:r>
              <a:r>
                <a:rPr lang="fr-FR" sz="1050" i="1" dirty="0" err="1">
                  <a:latin typeface="Avenir Book" charset="0"/>
                  <a:ea typeface="Avenir Book" charset="0"/>
                  <a:cs typeface="Avenir Book" charset="0"/>
                </a:rPr>
                <a:t>pred</a:t>
              </a:r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 vent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235421" y="2854205"/>
              <a:ext cx="955104" cy="23599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Avec </a:t>
              </a:r>
              <a:r>
                <a:rPr lang="fr-FR" sz="1050" i="1" dirty="0" err="1">
                  <a:latin typeface="Avenir Book" charset="0"/>
                  <a:ea typeface="Avenir Book" charset="0"/>
                  <a:cs typeface="Avenir Book" charset="0"/>
                </a:rPr>
                <a:t>pred</a:t>
              </a:r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 vent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438868" y="1865532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Version 03/10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068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Contexte – Besoins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49524" y="92590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01</a:t>
            </a:r>
            <a:endParaRPr lang="fr-FR" sz="2000" b="1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6" name="Espace réservé du texte 1"/>
          <p:cNvSpPr txBox="1">
            <a:spLocks/>
          </p:cNvSpPr>
          <p:nvPr/>
        </p:nvSpPr>
        <p:spPr>
          <a:xfrm>
            <a:off x="730775" y="1522784"/>
            <a:ext cx="9083216" cy="4157488"/>
          </a:xfrm>
          <a:prstGeom prst="rect">
            <a:avLst/>
          </a:prstGeom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smtClean="0"/>
              <a:t>Stations de mesures</a:t>
            </a:r>
          </a:p>
          <a:p>
            <a:pPr lvl="2"/>
            <a:r>
              <a:rPr lang="fr-FR" sz="1600" smtClean="0"/>
              <a:t>AixA : Ecole d’art (urbain) 	(NO2, O3, PC)</a:t>
            </a:r>
          </a:p>
          <a:p>
            <a:pPr lvl="2"/>
            <a:r>
              <a:rPr lang="fr-FR" sz="1600" smtClean="0"/>
              <a:t>AixC : Aix Roi René (trafic)	(NO2, PC)</a:t>
            </a:r>
          </a:p>
          <a:p>
            <a:pPr lvl="2"/>
            <a:r>
              <a:rPr lang="fr-FR" sz="1600" smtClean="0"/>
              <a:t>AixP : Aix Platanes (péri-urbain)	(O3)</a:t>
            </a:r>
          </a:p>
          <a:p>
            <a:pPr lvl="2"/>
            <a:r>
              <a:rPr lang="fr-FR" sz="1600" smtClean="0"/>
              <a:t>Cinq : Marseille 5 avenues (Urbain)	(NO2, O3, PC)</a:t>
            </a:r>
          </a:p>
          <a:p>
            <a:pPr lvl="2"/>
            <a:r>
              <a:rPr lang="fr-FR" sz="1600" smtClean="0"/>
              <a:t>Marg : Marseille Marguerite (Urbain)	</a:t>
            </a:r>
          </a:p>
          <a:p>
            <a:pPr lvl="2"/>
            <a:r>
              <a:rPr lang="fr-FR" sz="1600" smtClean="0"/>
              <a:t>Raba : Marseille Rabato (trafic)	(NO2, PC)</a:t>
            </a:r>
          </a:p>
          <a:p>
            <a:pPr lvl="2"/>
            <a:r>
              <a:rPr lang="fr-FR" sz="1600" smtClean="0"/>
              <a:t>Stlo : Maseille Saint-Louis (Urbain)	(NO2)</a:t>
            </a:r>
          </a:p>
          <a:p>
            <a:pPr lvl="2"/>
            <a:r>
              <a:rPr lang="fr-FR" sz="1600" smtClean="0"/>
              <a:t>Plom : Marseille Plombières (Trafic)	(NO2)</a:t>
            </a:r>
          </a:p>
          <a:p>
            <a:pPr marL="584711" lvl="2" indent="0">
              <a:buFont typeface="Courier New" charset="0"/>
              <a:buNone/>
            </a:pPr>
            <a:endParaRPr lang="fr-FR" sz="1600" smtClean="0"/>
          </a:p>
          <a:p>
            <a:r>
              <a:rPr lang="fr-FR" sz="2000" smtClean="0"/>
              <a:t>Polluants mesurés (et paramètres influents)</a:t>
            </a:r>
          </a:p>
          <a:p>
            <a:pPr lvl="1"/>
            <a:r>
              <a:rPr lang="fr-FR" sz="1800" smtClean="0"/>
              <a:t>NO2 : Trafic, Vent</a:t>
            </a:r>
          </a:p>
          <a:p>
            <a:pPr lvl="1"/>
            <a:r>
              <a:rPr lang="fr-FR" sz="1800" smtClean="0"/>
              <a:t>O3 : UV, Température, Vent, Trafic (inverse)</a:t>
            </a:r>
          </a:p>
          <a:p>
            <a:pPr lvl="1"/>
            <a:r>
              <a:rPr lang="fr-FR" sz="1800" smtClean="0"/>
              <a:t>PM10 : Trafic, Chauffage, Hauteur de la couche limite, Vent, Industrie</a:t>
            </a:r>
            <a:endParaRPr lang="fr-FR" sz="1800" dirty="0" smtClean="0"/>
          </a:p>
        </p:txBody>
      </p:sp>
    </p:spTree>
    <p:extLst>
      <p:ext uri="{BB962C8B-B14F-4D97-AF65-F5344CB8AC3E}">
        <p14:creationId xmlns:p14="http://schemas.microsoft.com/office/powerpoint/2010/main" val="156779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Impact prédicteur vent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08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7" name="Espace réservé du texte 1"/>
          <p:cNvSpPr txBox="1">
            <a:spLocks/>
          </p:cNvSpPr>
          <p:nvPr/>
        </p:nvSpPr>
        <p:spPr>
          <a:xfrm>
            <a:off x="681038" y="1257163"/>
            <a:ext cx="3781756" cy="1429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83" dirty="0" smtClean="0"/>
              <a:t>Résultats globaux (PCSTLO sur 900 heures) : </a:t>
            </a:r>
          </a:p>
          <a:p>
            <a:pPr lvl="1"/>
            <a:r>
              <a:rPr lang="fr-FR" sz="1083" dirty="0" smtClean="0"/>
              <a:t>Sans prédiction vent</a:t>
            </a:r>
          </a:p>
          <a:p>
            <a:pPr lvl="2"/>
            <a:r>
              <a:rPr lang="fr-FR" sz="867" dirty="0" err="1" smtClean="0"/>
              <a:t>Prévison</a:t>
            </a:r>
            <a:r>
              <a:rPr lang="fr-FR" sz="867" dirty="0" smtClean="0"/>
              <a:t> 1h : écart moyen 5,42 </a:t>
            </a:r>
          </a:p>
          <a:p>
            <a:pPr lvl="2"/>
            <a:r>
              <a:rPr lang="fr-FR" sz="867" dirty="0" smtClean="0"/>
              <a:t>Prévision 5h : écart moyen 11,77</a:t>
            </a:r>
          </a:p>
        </p:txBody>
      </p:sp>
      <p:sp>
        <p:nvSpPr>
          <p:cNvPr id="18" name="Espace réservé du texte 1"/>
          <p:cNvSpPr txBox="1">
            <a:spLocks/>
          </p:cNvSpPr>
          <p:nvPr/>
        </p:nvSpPr>
        <p:spPr>
          <a:xfrm>
            <a:off x="4287838" y="1460363"/>
            <a:ext cx="3781756" cy="1429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137" dirty="0" smtClean="0"/>
              <a:t>Avec prédiction vent</a:t>
            </a:r>
          </a:p>
          <a:p>
            <a:pPr lvl="2"/>
            <a:r>
              <a:rPr lang="fr-FR" sz="867" dirty="0" err="1" smtClean="0"/>
              <a:t>Prévison</a:t>
            </a:r>
            <a:r>
              <a:rPr lang="fr-FR" sz="867" dirty="0" smtClean="0"/>
              <a:t> 1h : écart moyen 5,61 (dégradation 3,5%)</a:t>
            </a:r>
          </a:p>
          <a:p>
            <a:pPr lvl="2"/>
            <a:r>
              <a:rPr lang="fr-FR" sz="867" dirty="0" smtClean="0"/>
              <a:t>Prévision 5h : écart moyen 11,50 (gain 2,3%)</a:t>
            </a:r>
            <a:endParaRPr lang="fr-FR" sz="867" dirty="0"/>
          </a:p>
        </p:txBody>
      </p:sp>
      <p:grpSp>
        <p:nvGrpSpPr>
          <p:cNvPr id="19" name="Grouper 18"/>
          <p:cNvGrpSpPr/>
          <p:nvPr/>
        </p:nvGrpSpPr>
        <p:grpSpPr>
          <a:xfrm>
            <a:off x="389589" y="2244950"/>
            <a:ext cx="8951642" cy="3717700"/>
            <a:chOff x="0" y="1848275"/>
            <a:chExt cx="9906000" cy="4114054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57" y="4955670"/>
              <a:ext cx="9774339" cy="1006659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3866278"/>
              <a:ext cx="9847644" cy="1033731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848275"/>
              <a:ext cx="9906000" cy="1026529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38" y="2918811"/>
              <a:ext cx="9865928" cy="851490"/>
            </a:xfrm>
            <a:prstGeom prst="rect">
              <a:avLst/>
            </a:prstGeom>
          </p:spPr>
        </p:pic>
        <p:sp>
          <p:nvSpPr>
            <p:cNvPr id="31" name="ZoneTexte 30"/>
            <p:cNvSpPr txBox="1"/>
            <p:nvPr/>
          </p:nvSpPr>
          <p:spPr>
            <a:xfrm>
              <a:off x="227062" y="4983784"/>
              <a:ext cx="955104" cy="23599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00" i="1" dirty="0">
                  <a:latin typeface="Avenir Book" charset="0"/>
                  <a:ea typeface="Avenir Book" charset="0"/>
                  <a:cs typeface="Avenir Book" charset="0"/>
                </a:rPr>
                <a:t>Avec </a:t>
              </a:r>
              <a:r>
                <a:rPr lang="fr-FR" sz="1000" i="1" dirty="0" err="1">
                  <a:latin typeface="Avenir Book" charset="0"/>
                  <a:ea typeface="Avenir Book" charset="0"/>
                  <a:cs typeface="Avenir Book" charset="0"/>
                </a:rPr>
                <a:t>pred</a:t>
              </a:r>
              <a:r>
                <a:rPr lang="fr-FR" sz="1000" i="1" dirty="0">
                  <a:latin typeface="Avenir Book" charset="0"/>
                  <a:ea typeface="Avenir Book" charset="0"/>
                  <a:cs typeface="Avenir Book" charset="0"/>
                </a:rPr>
                <a:t> vent</a:t>
              </a:r>
              <a:endParaRPr lang="en-US" sz="100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235421" y="2854205"/>
              <a:ext cx="955104" cy="23599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00" i="1" dirty="0">
                  <a:latin typeface="Avenir Book" charset="0"/>
                  <a:ea typeface="Avenir Book" charset="0"/>
                  <a:cs typeface="Avenir Book" charset="0"/>
                </a:rPr>
                <a:t>Avec </a:t>
              </a:r>
              <a:r>
                <a:rPr lang="fr-FR" sz="1000" i="1" dirty="0" err="1">
                  <a:latin typeface="Avenir Book" charset="0"/>
                  <a:ea typeface="Avenir Book" charset="0"/>
                  <a:cs typeface="Avenir Book" charset="0"/>
                </a:rPr>
                <a:t>pred</a:t>
              </a:r>
              <a:r>
                <a:rPr lang="fr-FR" sz="1000" i="1" dirty="0">
                  <a:latin typeface="Avenir Book" charset="0"/>
                  <a:ea typeface="Avenir Book" charset="0"/>
                  <a:cs typeface="Avenir Book" charset="0"/>
                </a:rPr>
                <a:t> vent</a:t>
              </a:r>
              <a:endParaRPr lang="en-US" sz="100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438868" y="1865532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00" i="1" dirty="0">
                  <a:latin typeface="Avenir Book" charset="0"/>
                  <a:ea typeface="Avenir Book" charset="0"/>
                  <a:cs typeface="Avenir Book" charset="0"/>
                </a:rPr>
                <a:t>Version 03/10</a:t>
              </a:r>
              <a:endParaRPr lang="en-US" sz="100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9326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Impact prédicteur vent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08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4" name="Espace réservé du texte 1"/>
          <p:cNvSpPr txBox="1">
            <a:spLocks/>
          </p:cNvSpPr>
          <p:nvPr/>
        </p:nvSpPr>
        <p:spPr>
          <a:xfrm>
            <a:off x="785099" y="1250146"/>
            <a:ext cx="3781756" cy="136050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83" dirty="0" smtClean="0"/>
              <a:t>Résultats globaux (O3AIXA sur 900 heures) : </a:t>
            </a:r>
          </a:p>
          <a:p>
            <a:pPr lvl="1"/>
            <a:r>
              <a:rPr lang="fr-FR" sz="1083" dirty="0" smtClean="0"/>
              <a:t>Sans prédiction vent</a:t>
            </a:r>
          </a:p>
          <a:p>
            <a:pPr lvl="2"/>
            <a:r>
              <a:rPr lang="fr-FR" sz="867" dirty="0" err="1" smtClean="0"/>
              <a:t>Prévison</a:t>
            </a:r>
            <a:r>
              <a:rPr lang="fr-FR" sz="867" dirty="0" smtClean="0"/>
              <a:t> 1h : écart moyen 6,78</a:t>
            </a:r>
          </a:p>
          <a:p>
            <a:pPr lvl="2"/>
            <a:r>
              <a:rPr lang="fr-FR" sz="867" dirty="0" smtClean="0"/>
              <a:t>Prévision 5h : écart moyen 14,25</a:t>
            </a:r>
            <a:endParaRPr lang="fr-FR" sz="1137" dirty="0" smtClean="0"/>
          </a:p>
        </p:txBody>
      </p:sp>
      <p:sp>
        <p:nvSpPr>
          <p:cNvPr id="15" name="Espace réservé du texte 1"/>
          <p:cNvSpPr txBox="1">
            <a:spLocks/>
          </p:cNvSpPr>
          <p:nvPr/>
        </p:nvSpPr>
        <p:spPr>
          <a:xfrm>
            <a:off x="4451350" y="1492113"/>
            <a:ext cx="3781756" cy="69228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137" smtClean="0"/>
              <a:t>Avec </a:t>
            </a:r>
            <a:r>
              <a:rPr lang="fr-FR" sz="1137" dirty="0" smtClean="0"/>
              <a:t>vent</a:t>
            </a:r>
          </a:p>
          <a:p>
            <a:pPr lvl="2"/>
            <a:r>
              <a:rPr lang="fr-FR" sz="867" dirty="0" err="1" smtClean="0"/>
              <a:t>Prévison</a:t>
            </a:r>
            <a:r>
              <a:rPr lang="fr-FR" sz="867" dirty="0" smtClean="0"/>
              <a:t> 1h : écart moyen 6,75  (gain 0,4%)</a:t>
            </a:r>
          </a:p>
          <a:p>
            <a:pPr lvl="2"/>
            <a:r>
              <a:rPr lang="fr-FR" sz="867" dirty="0" smtClean="0"/>
              <a:t>Prévision 5h : écart moyen 13,65 (gain 4,2%)</a:t>
            </a:r>
            <a:endParaRPr lang="fr-FR" sz="1733" dirty="0"/>
          </a:p>
        </p:txBody>
      </p:sp>
      <p:grpSp>
        <p:nvGrpSpPr>
          <p:cNvPr id="16" name="Grouper 15"/>
          <p:cNvGrpSpPr/>
          <p:nvPr/>
        </p:nvGrpSpPr>
        <p:grpSpPr>
          <a:xfrm>
            <a:off x="497159" y="2279650"/>
            <a:ext cx="8727804" cy="3854043"/>
            <a:chOff x="0" y="1573604"/>
            <a:chExt cx="9880922" cy="4363239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18" y="4884879"/>
              <a:ext cx="9843304" cy="1051964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555174"/>
              <a:ext cx="9855844" cy="1247652"/>
            </a:xfrm>
            <a:prstGeom prst="rect">
              <a:avLst/>
            </a:prstGeom>
          </p:spPr>
        </p:pic>
        <p:sp>
          <p:nvSpPr>
            <p:cNvPr id="23" name="ZoneTexte 22"/>
            <p:cNvSpPr txBox="1"/>
            <p:nvPr/>
          </p:nvSpPr>
          <p:spPr>
            <a:xfrm>
              <a:off x="1930308" y="3834355"/>
              <a:ext cx="955104" cy="23599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Version 29/08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1643996" y="1698506"/>
              <a:ext cx="955104" cy="23599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Version 29/08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1970017" y="4939897"/>
              <a:ext cx="955104" cy="23599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Avec </a:t>
              </a:r>
              <a:r>
                <a:rPr lang="fr-FR" sz="1050" i="1" dirty="0" err="1">
                  <a:latin typeface="Avenir Book" charset="0"/>
                  <a:ea typeface="Avenir Book" charset="0"/>
                  <a:cs typeface="Avenir Book" charset="0"/>
                </a:rPr>
                <a:t>pred</a:t>
              </a:r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 vent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621008" y="2766431"/>
              <a:ext cx="955104" cy="23599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Avec </a:t>
              </a:r>
              <a:r>
                <a:rPr lang="fr-FR" sz="1050" i="1" dirty="0" err="1">
                  <a:latin typeface="Avenir Book" charset="0"/>
                  <a:ea typeface="Avenir Book" charset="0"/>
                  <a:cs typeface="Avenir Book" charset="0"/>
                </a:rPr>
                <a:t>pred</a:t>
              </a:r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 vent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573604"/>
              <a:ext cx="9872883" cy="994105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346" y="3790292"/>
              <a:ext cx="9806628" cy="1053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00567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496268" y="2005014"/>
            <a:ext cx="8575542" cy="2691562"/>
            <a:chOff x="357234" y="1257302"/>
            <a:chExt cx="6459984" cy="2388266"/>
          </a:xfrm>
        </p:grpSpPr>
        <p:sp>
          <p:nvSpPr>
            <p:cNvPr id="3" name="AutoShape 2"/>
            <p:cNvSpPr>
              <a:spLocks noChangeArrowheads="1"/>
            </p:cNvSpPr>
            <p:nvPr/>
          </p:nvSpPr>
          <p:spPr bwMode="auto">
            <a:xfrm>
              <a:off x="407249" y="2571750"/>
              <a:ext cx="6409969" cy="1073818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9250" tIns="29250" rIns="29250" bIns="29250"/>
            <a:lstStyle/>
            <a:p>
              <a:pPr>
                <a:buClr>
                  <a:srgbClr val="F7B100"/>
                </a:buClr>
              </a:pPr>
              <a:r>
                <a:rPr lang="fr-FR" sz="2800" cap="all" dirty="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rPr>
                <a:t>BOUCHER LES TROUS</a:t>
              </a:r>
            </a:p>
            <a:p>
              <a:pPr>
                <a:buClr>
                  <a:srgbClr val="F7B100"/>
                </a:buClr>
              </a:pPr>
              <a:r>
                <a:rPr lang="fr-FR" sz="1600" i="1" cap="all" dirty="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rPr>
                <a:t>(à traiter plus tard)</a:t>
              </a:r>
            </a:p>
          </p:txBody>
        </p:sp>
        <p:sp>
          <p:nvSpPr>
            <p:cNvPr id="4" name="AutoShape 3"/>
            <p:cNvSpPr>
              <a:spLocks noChangeArrowheads="1"/>
            </p:cNvSpPr>
            <p:nvPr/>
          </p:nvSpPr>
          <p:spPr bwMode="auto">
            <a:xfrm>
              <a:off x="357234" y="1257302"/>
              <a:ext cx="1343200" cy="973931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9250" tIns="0" rIns="29250" bIns="0" anchor="ctr"/>
            <a:lstStyle/>
            <a:p>
              <a:pPr eaLnBrk="0" hangingPunct="0"/>
              <a:r>
                <a:rPr lang="en-GB" sz="9600" dirty="0" smtClean="0">
                  <a:solidFill>
                    <a:srgbClr val="568FBA"/>
                  </a:solidFill>
                  <a:latin typeface="Avenir Book" charset="0"/>
                  <a:ea typeface="Avenir Book" charset="0"/>
                  <a:cs typeface="Avenir Book" charset="0"/>
                </a:rPr>
                <a:t>9</a:t>
              </a:r>
              <a:endParaRPr lang="en-GB" sz="9600" dirty="0">
                <a:solidFill>
                  <a:srgbClr val="568FBA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88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Boucher les trous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09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7" name="Espace réservé du texte 1"/>
          <p:cNvSpPr txBox="1">
            <a:spLocks/>
          </p:cNvSpPr>
          <p:nvPr/>
        </p:nvSpPr>
        <p:spPr>
          <a:xfrm>
            <a:off x="681038" y="1220540"/>
            <a:ext cx="9317831" cy="1840703"/>
          </a:xfrm>
          <a:prstGeom prst="rect">
            <a:avLst/>
          </a:prstGeom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 smtClean="0"/>
              <a:t>Méthodologie 1</a:t>
            </a:r>
          </a:p>
          <a:p>
            <a:pPr lvl="1"/>
            <a:r>
              <a:rPr lang="fr-FR" sz="1200" dirty="0" smtClean="0"/>
              <a:t>Remplacer à chaque pas la valeur qui manque par la valeur prédite :</a:t>
            </a:r>
          </a:p>
          <a:p>
            <a:pPr lvl="2"/>
            <a:r>
              <a:rPr lang="fr-FR" sz="1100" dirty="0" smtClean="0"/>
              <a:t>Option 1 : Maintien de l’algorithme des prédicteurs</a:t>
            </a:r>
          </a:p>
          <a:p>
            <a:pPr lvl="2"/>
            <a:r>
              <a:rPr lang="fr-FR" sz="1100" dirty="0" smtClean="0"/>
              <a:t>Option 2 : Gel des coefficients des prédicteurs</a:t>
            </a:r>
            <a:endParaRPr lang="fr-FR" sz="1200" dirty="0" smtClean="0"/>
          </a:p>
          <a:p>
            <a:r>
              <a:rPr lang="fr-FR" sz="1400" dirty="0" smtClean="0"/>
              <a:t>Résultats</a:t>
            </a:r>
            <a:endParaRPr lang="fr-FR" sz="1400" dirty="0"/>
          </a:p>
        </p:txBody>
      </p:sp>
      <p:grpSp>
        <p:nvGrpSpPr>
          <p:cNvPr id="18" name="Grouper 17"/>
          <p:cNvGrpSpPr/>
          <p:nvPr/>
        </p:nvGrpSpPr>
        <p:grpSpPr>
          <a:xfrm>
            <a:off x="621507" y="2842915"/>
            <a:ext cx="8694677" cy="2736100"/>
            <a:chOff x="119123" y="3046115"/>
            <a:chExt cx="9729731" cy="3061818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6741" y="3046115"/>
              <a:ext cx="9663379" cy="1194540"/>
            </a:xfrm>
            <a:prstGeom prst="rect">
              <a:avLst/>
            </a:prstGeom>
          </p:spPr>
        </p:pic>
        <p:sp>
          <p:nvSpPr>
            <p:cNvPr id="20" name="ZoneTexte 19"/>
            <p:cNvSpPr txBox="1"/>
            <p:nvPr/>
          </p:nvSpPr>
          <p:spPr>
            <a:xfrm>
              <a:off x="6451440" y="3088090"/>
              <a:ext cx="476491" cy="3385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Réel (bleu)</a:t>
              </a:r>
              <a:endParaRPr lang="en-US" sz="140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5036596" y="3823726"/>
              <a:ext cx="900735" cy="3385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Avec gel (gris)</a:t>
              </a:r>
              <a:endParaRPr lang="en-US" sz="140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3872538" y="3173775"/>
              <a:ext cx="900735" cy="3385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Maintien (jaune)</a:t>
              </a:r>
              <a:endParaRPr lang="en-US" sz="140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123" y="4200451"/>
              <a:ext cx="9729731" cy="1231039"/>
            </a:xfrm>
            <a:prstGeom prst="rect">
              <a:avLst/>
            </a:prstGeom>
          </p:spPr>
        </p:pic>
        <p:sp>
          <p:nvSpPr>
            <p:cNvPr id="31" name="ZoneTexte 30"/>
            <p:cNvSpPr txBox="1"/>
            <p:nvPr/>
          </p:nvSpPr>
          <p:spPr>
            <a:xfrm>
              <a:off x="886106" y="3159146"/>
              <a:ext cx="476491" cy="3385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Prédiction (bleu clair)</a:t>
              </a:r>
              <a:endParaRPr lang="en-US" sz="140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1723370" y="5480266"/>
              <a:ext cx="6101258" cy="6276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Signal périodique, pas de divergence</a:t>
              </a:r>
            </a:p>
            <a:p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Résultats satisfaisants uniquement sur un horizon court</a:t>
              </a:r>
              <a:endParaRPr lang="en-US" sz="140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764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Boucher les trous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09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3" name="Espace réservé du texte 1"/>
          <p:cNvSpPr txBox="1">
            <a:spLocks/>
          </p:cNvSpPr>
          <p:nvPr/>
        </p:nvSpPr>
        <p:spPr>
          <a:xfrm>
            <a:off x="738188" y="1487240"/>
            <a:ext cx="9317831" cy="1840703"/>
          </a:xfrm>
          <a:prstGeom prst="rect">
            <a:avLst/>
          </a:prstGeom>
        </p:spPr>
        <p:txBody>
          <a:bodyPr>
            <a:no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smtClean="0"/>
              <a:t>Conséquences</a:t>
            </a:r>
          </a:p>
          <a:p>
            <a:pPr lvl="1"/>
            <a:r>
              <a:rPr lang="fr-FR" sz="1400" smtClean="0"/>
              <a:t>Se caler sur un niveau d’agrégation des données cohérent avec l’horizon de prédiction</a:t>
            </a:r>
          </a:p>
          <a:p>
            <a:pPr lvl="2"/>
            <a:r>
              <a:rPr lang="fr-FR" sz="1200" smtClean="0"/>
              <a:t>Ex. si 3 jours sont à reconstituer, traiter les données avec une période d’une journée -&gt; valeurs prédite pour chaque jour</a:t>
            </a:r>
          </a:p>
          <a:p>
            <a:pPr lvl="1"/>
            <a:r>
              <a:rPr lang="fr-FR" sz="1400" smtClean="0"/>
              <a:t>Reconstruire les séquences horaires correspondant aux jours les plus proches des jours prédits </a:t>
            </a:r>
          </a:p>
          <a:p>
            <a:pPr marL="0" indent="0">
              <a:buFont typeface="Courier New" charset="0"/>
              <a:buNone/>
            </a:pPr>
            <a:endParaRPr lang="fr-FR" sz="1600" smtClean="0"/>
          </a:p>
          <a:p>
            <a:r>
              <a:rPr lang="fr-FR" sz="1600" smtClean="0"/>
              <a:t>Variante possible</a:t>
            </a:r>
          </a:p>
          <a:p>
            <a:pPr lvl="1"/>
            <a:r>
              <a:rPr lang="fr-FR" sz="1400" smtClean="0"/>
              <a:t>Remplacer les valeurs qui manquent par les valeurs prédites sur l’horizon considéré</a:t>
            </a:r>
          </a:p>
          <a:p>
            <a:pPr lvl="1"/>
            <a:r>
              <a:rPr lang="fr-FR" sz="1400" smtClean="0"/>
              <a:t>&gt; applicable qu’avec un horizon faible (moins de 10h ?)</a:t>
            </a:r>
          </a:p>
          <a:p>
            <a:pPr marL="288916" lvl="1" indent="0">
              <a:buFont typeface="Courier New" charset="0"/>
              <a:buNone/>
            </a:pPr>
            <a:endParaRPr lang="fr-FR" sz="1400" smtClean="0"/>
          </a:p>
          <a:p>
            <a:r>
              <a:rPr lang="fr-FR" sz="1600" smtClean="0"/>
              <a:t>Résultats</a:t>
            </a:r>
          </a:p>
          <a:p>
            <a:pPr lvl="1"/>
            <a:r>
              <a:rPr lang="fr-FR" sz="1400" smtClean="0"/>
              <a:t>À faire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400620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Boucher les trous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09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6" name="Espace réservé du texte 1"/>
          <p:cNvSpPr txBox="1">
            <a:spLocks/>
          </p:cNvSpPr>
          <p:nvPr/>
        </p:nvSpPr>
        <p:spPr>
          <a:xfrm>
            <a:off x="681038" y="1391990"/>
            <a:ext cx="8674893" cy="4692041"/>
          </a:xfrm>
          <a:prstGeom prst="rect">
            <a:avLst/>
          </a:prstGeom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smtClean="0"/>
              <a:t>Méthodologie 2</a:t>
            </a:r>
          </a:p>
          <a:p>
            <a:pPr lvl="1"/>
            <a:r>
              <a:rPr lang="fr-FR" sz="1400" smtClean="0"/>
              <a:t>Utilisation de la corrélation entre les mesures :</a:t>
            </a:r>
          </a:p>
          <a:p>
            <a:pPr lvl="2"/>
            <a:r>
              <a:rPr lang="fr-FR" sz="1200" smtClean="0"/>
              <a:t>Choix des mesures les plus corrélées sur l’horizon fixé (linéaire) -&gt; coefficient linéaire de Bravais-pearson (cf au dessus) pertinent ??</a:t>
            </a:r>
          </a:p>
          <a:p>
            <a:pPr lvl="2"/>
            <a:r>
              <a:rPr lang="fr-FR" sz="1200" smtClean="0"/>
              <a:t>Utilisation des moindres carrés pour calculer la droite de corrélation</a:t>
            </a:r>
            <a:endParaRPr lang="fr-FR" sz="1600" smtClean="0"/>
          </a:p>
          <a:p>
            <a:pPr marL="288916" lvl="1" indent="0">
              <a:buFont typeface="Courier New" charset="0"/>
              <a:buNone/>
            </a:pPr>
            <a:endParaRPr lang="fr-FR" sz="1400" smtClean="0"/>
          </a:p>
          <a:p>
            <a:r>
              <a:rPr lang="fr-FR" sz="1600" smtClean="0"/>
              <a:t>Algorithme</a:t>
            </a:r>
          </a:p>
          <a:p>
            <a:pPr lvl="1"/>
            <a:r>
              <a:rPr lang="fr-FR" sz="1400" smtClean="0"/>
              <a:t>Mesure corrélation de Xj avec les autres Xt</a:t>
            </a:r>
          </a:p>
          <a:p>
            <a:pPr lvl="1"/>
            <a:r>
              <a:rPr lang="fr-FR" sz="1400" smtClean="0"/>
              <a:t>Xj(t+1) = aj*Xt(t+1) + bj avec : </a:t>
            </a:r>
            <a:endParaRPr lang="fr-FR" sz="600" smtClean="0"/>
          </a:p>
          <a:p>
            <a:pPr lvl="2"/>
            <a:r>
              <a:rPr lang="fr-FR" sz="1200" smtClean="0"/>
              <a:t>aj = (n*somme(Xj*Xt) – somme(Xj) * somme(Xt) ) / (n*somme(Xt**2) – (somme(Xt))**2)</a:t>
            </a:r>
          </a:p>
          <a:p>
            <a:pPr lvl="2"/>
            <a:r>
              <a:rPr lang="fr-FR" sz="1200" smtClean="0"/>
              <a:t>bj = (somme(Xt**2)*somme(Xj) – somme(Xt) * somme(Xt*Xj) ) / (n*somme(Xt**2) – (somme(Xt))**2)</a:t>
            </a:r>
          </a:p>
          <a:p>
            <a:pPr lvl="1"/>
            <a:r>
              <a:rPr lang="fr-FR" sz="1400" smtClean="0"/>
              <a:t>Si bj = 0 (cf exemples No2 et PC mais pas O3)</a:t>
            </a:r>
          </a:p>
          <a:p>
            <a:pPr lvl="2"/>
            <a:r>
              <a:rPr lang="fr-FR" sz="1200" smtClean="0"/>
              <a:t>aj = somme(Xj) / somme(Xt)</a:t>
            </a:r>
          </a:p>
          <a:p>
            <a:pPr lvl="1"/>
            <a:r>
              <a:rPr lang="fr-FR" sz="1400" smtClean="0"/>
              <a:t>Mise en place</a:t>
            </a:r>
          </a:p>
          <a:p>
            <a:pPr lvl="2"/>
            <a:r>
              <a:rPr lang="fr-FR" sz="1200" smtClean="0"/>
              <a:t>Option 1 : algorithme identique à la prévision avec les autres séries disponibles avec variation des coef tant que les données sont dispo et gel pour la période sans valeurs</a:t>
            </a:r>
          </a:p>
          <a:p>
            <a:pPr lvl="2"/>
            <a:r>
              <a:rPr lang="fr-FR" sz="1200" smtClean="0"/>
              <a:t>Option 2 : mesure composite avec les séries disponibles  : Xt =&gt; somme (Xi)/nb (avec les nb Xi les plus proche du Xj cherché)</a:t>
            </a:r>
          </a:p>
          <a:p>
            <a:pPr lvl="2"/>
            <a:endParaRPr lang="fr-FR" sz="1600" smtClean="0"/>
          </a:p>
          <a:p>
            <a:pPr lvl="2"/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9871306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Boucher les trous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32271" y="939603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09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grpSp>
        <p:nvGrpSpPr>
          <p:cNvPr id="7" name="Grouper 6"/>
          <p:cNvGrpSpPr/>
          <p:nvPr/>
        </p:nvGrpSpPr>
        <p:grpSpPr>
          <a:xfrm>
            <a:off x="737203" y="1275286"/>
            <a:ext cx="8431593" cy="2245306"/>
            <a:chOff x="156742" y="1345136"/>
            <a:chExt cx="8431593" cy="2245306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255" y="1372076"/>
              <a:ext cx="2857511" cy="1120791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413795" y="1345136"/>
              <a:ext cx="990600" cy="9906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600" dirty="0">
                  <a:latin typeface="Avenir Book" charset="0"/>
                  <a:ea typeface="Avenir Book" charset="0"/>
                  <a:cs typeface="Avenir Book" charset="0"/>
                </a:rPr>
                <a:t>1 : </a:t>
              </a:r>
              <a:r>
                <a:rPr lang="fr-FR" sz="1600" dirty="0" err="1">
                  <a:latin typeface="Avenir Book" charset="0"/>
                  <a:ea typeface="Avenir Book" charset="0"/>
                  <a:cs typeface="Avenir Book" charset="0"/>
                </a:rPr>
                <a:t>Aixa</a:t>
              </a:r>
              <a:endParaRPr lang="en-US" sz="160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3147" y="1397000"/>
              <a:ext cx="2731010" cy="1070396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3281103" y="1353496"/>
              <a:ext cx="990600" cy="9906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600" dirty="0">
                  <a:latin typeface="Avenir Book" charset="0"/>
                  <a:ea typeface="Avenir Book" charset="0"/>
                  <a:cs typeface="Avenir Book" charset="0"/>
                </a:rPr>
                <a:t>2 : </a:t>
              </a:r>
              <a:r>
                <a:rPr lang="fr-FR" sz="1600" dirty="0" err="1">
                  <a:latin typeface="Avenir Book" charset="0"/>
                  <a:ea typeface="Avenir Book" charset="0"/>
                  <a:cs typeface="Avenir Book" charset="0"/>
                </a:rPr>
                <a:t>Aixc</a:t>
              </a:r>
              <a:endParaRPr lang="en-US" sz="160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3940" y="1407831"/>
              <a:ext cx="2758344" cy="1065836"/>
            </a:xfrm>
            <a:prstGeom prst="rect">
              <a:avLst/>
            </a:prstGeom>
          </p:spPr>
        </p:pic>
        <p:sp>
          <p:nvSpPr>
            <p:cNvPr id="13" name="ZoneTexte 12"/>
            <p:cNvSpPr txBox="1"/>
            <p:nvPr/>
          </p:nvSpPr>
          <p:spPr>
            <a:xfrm>
              <a:off x="5966589" y="1374394"/>
              <a:ext cx="990600" cy="9906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600" dirty="0">
                  <a:latin typeface="Avenir Book" charset="0"/>
                  <a:ea typeface="Avenir Book" charset="0"/>
                  <a:cs typeface="Avenir Book" charset="0"/>
                </a:rPr>
                <a:t>3 : Cinq</a:t>
              </a:r>
              <a:endParaRPr lang="en-US" sz="160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742" y="2478484"/>
              <a:ext cx="2826227" cy="1111958"/>
            </a:xfrm>
            <a:prstGeom prst="rect">
              <a:avLst/>
            </a:prstGeom>
          </p:spPr>
        </p:pic>
        <p:sp>
          <p:nvSpPr>
            <p:cNvPr id="15" name="ZoneTexte 14"/>
            <p:cNvSpPr txBox="1"/>
            <p:nvPr/>
          </p:nvSpPr>
          <p:spPr>
            <a:xfrm>
              <a:off x="420066" y="2473668"/>
              <a:ext cx="990600" cy="9906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600" dirty="0">
                  <a:latin typeface="Avenir Book" charset="0"/>
                  <a:ea typeface="Avenir Book" charset="0"/>
                  <a:cs typeface="Avenir Book" charset="0"/>
                </a:rPr>
                <a:t>4 : </a:t>
              </a:r>
              <a:r>
                <a:rPr lang="fr-FR" sz="1600" dirty="0" err="1">
                  <a:latin typeface="Avenir Book" charset="0"/>
                  <a:ea typeface="Avenir Book" charset="0"/>
                  <a:cs typeface="Avenir Book" charset="0"/>
                </a:rPr>
                <a:t>Plom</a:t>
              </a:r>
              <a:endParaRPr lang="en-US" sz="160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83947" y="2467398"/>
              <a:ext cx="2731331" cy="1084644"/>
            </a:xfrm>
            <a:prstGeom prst="rect">
              <a:avLst/>
            </a:prstGeom>
          </p:spPr>
        </p:pic>
        <p:sp>
          <p:nvSpPr>
            <p:cNvPr id="17" name="ZoneTexte 16"/>
            <p:cNvSpPr txBox="1"/>
            <p:nvPr/>
          </p:nvSpPr>
          <p:spPr>
            <a:xfrm>
              <a:off x="3293641" y="2469487"/>
              <a:ext cx="990600" cy="9906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600" dirty="0">
                  <a:latin typeface="Avenir Book" charset="0"/>
                  <a:ea typeface="Avenir Book" charset="0"/>
                  <a:cs typeface="Avenir Book" charset="0"/>
                </a:rPr>
                <a:t>5 : Raba</a:t>
              </a:r>
              <a:endParaRPr lang="en-US" sz="160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25137" y="2461128"/>
              <a:ext cx="2863198" cy="1119715"/>
            </a:xfrm>
            <a:prstGeom prst="rect">
              <a:avLst/>
            </a:prstGeom>
          </p:spPr>
        </p:pic>
        <p:sp>
          <p:nvSpPr>
            <p:cNvPr id="19" name="ZoneTexte 18"/>
            <p:cNvSpPr txBox="1"/>
            <p:nvPr/>
          </p:nvSpPr>
          <p:spPr>
            <a:xfrm>
              <a:off x="5985397" y="2452768"/>
              <a:ext cx="990600" cy="9906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600" dirty="0">
                  <a:latin typeface="Avenir Book" charset="0"/>
                  <a:ea typeface="Avenir Book" charset="0"/>
                  <a:cs typeface="Avenir Book" charset="0"/>
                </a:rPr>
                <a:t>5 : </a:t>
              </a:r>
              <a:r>
                <a:rPr lang="fr-FR" sz="1600" dirty="0" err="1">
                  <a:latin typeface="Avenir Book" charset="0"/>
                  <a:ea typeface="Avenir Book" charset="0"/>
                  <a:cs typeface="Avenir Book" charset="0"/>
                </a:rPr>
                <a:t>Stlo</a:t>
              </a:r>
              <a:endParaRPr lang="en-US" sz="160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sp>
        <p:nvSpPr>
          <p:cNvPr id="20" name="Espace réservé du texte 1"/>
          <p:cNvSpPr txBox="1">
            <a:spLocks/>
          </p:cNvSpPr>
          <p:nvPr/>
        </p:nvSpPr>
        <p:spPr>
          <a:xfrm>
            <a:off x="681038" y="3923001"/>
            <a:ext cx="8732635" cy="1749223"/>
          </a:xfrm>
          <a:prstGeom prst="rect">
            <a:avLst/>
          </a:prstGeom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/>
              <a:t>Résultats NO</a:t>
            </a:r>
            <a:r>
              <a:rPr lang="fr-FR" sz="2000" baseline="-25000" dirty="0" smtClean="0"/>
              <a:t>2</a:t>
            </a:r>
          </a:p>
          <a:p>
            <a:pPr lvl="1"/>
            <a:r>
              <a:rPr lang="fr-FR" sz="1800" dirty="0" smtClean="0"/>
              <a:t>Valeurs proportionnelles -&gt; </a:t>
            </a:r>
            <a:r>
              <a:rPr lang="fr-FR" sz="1800" dirty="0" err="1" smtClean="0"/>
              <a:t>Xprédite</a:t>
            </a:r>
            <a:r>
              <a:rPr lang="fr-FR" sz="1800" dirty="0" smtClean="0"/>
              <a:t> = </a:t>
            </a:r>
            <a:r>
              <a:rPr lang="fr-FR" sz="1800" dirty="0" err="1" smtClean="0"/>
              <a:t>aj</a:t>
            </a:r>
            <a:r>
              <a:rPr lang="fr-FR" sz="1800" dirty="0" smtClean="0"/>
              <a:t>   x  </a:t>
            </a:r>
            <a:r>
              <a:rPr lang="fr-FR" sz="1800" dirty="0" err="1" smtClean="0"/>
              <a:t>Xt</a:t>
            </a:r>
            <a:endParaRPr lang="fr-FR" sz="1800" dirty="0" smtClean="0"/>
          </a:p>
          <a:p>
            <a:pPr lvl="1"/>
            <a:r>
              <a:rPr lang="fr-FR" sz="1800" dirty="0" smtClean="0"/>
              <a:t>Valeurs prédites similaires aux valeurs issues de prédicteurs</a:t>
            </a:r>
          </a:p>
          <a:p>
            <a:pPr lvl="1"/>
            <a:r>
              <a:rPr lang="fr-FR" sz="1800" dirty="0" smtClean="0"/>
              <a:t>Réintégration dans les prédicteurs pour la prédiction de la meilleure valeur pour « boucher les trous »</a:t>
            </a:r>
          </a:p>
          <a:p>
            <a:pPr marL="0" indent="0">
              <a:buFont typeface="Courier New" charset="0"/>
              <a:buNone/>
            </a:pPr>
            <a:endParaRPr lang="fr-FR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69765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496268" y="2005014"/>
            <a:ext cx="8575542" cy="2691562"/>
            <a:chOff x="357234" y="1257302"/>
            <a:chExt cx="6459984" cy="2388266"/>
          </a:xfrm>
        </p:grpSpPr>
        <p:sp>
          <p:nvSpPr>
            <p:cNvPr id="3" name="AutoShape 2"/>
            <p:cNvSpPr>
              <a:spLocks noChangeArrowheads="1"/>
            </p:cNvSpPr>
            <p:nvPr/>
          </p:nvSpPr>
          <p:spPr bwMode="auto">
            <a:xfrm>
              <a:off x="407249" y="2571750"/>
              <a:ext cx="6409969" cy="1073818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9250" tIns="29250" rIns="29250" bIns="29250"/>
            <a:lstStyle/>
            <a:p>
              <a:pPr>
                <a:buClr>
                  <a:srgbClr val="F7B100"/>
                </a:buClr>
              </a:pPr>
              <a:r>
                <a:rPr lang="fr-FR" sz="2800" cap="all" dirty="0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rPr>
                <a:t>Résultats autres stations</a:t>
              </a:r>
              <a:endParaRPr lang="fr-FR" sz="1600" i="1" cap="all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" name="AutoShape 3"/>
            <p:cNvSpPr>
              <a:spLocks noChangeArrowheads="1"/>
            </p:cNvSpPr>
            <p:nvPr/>
          </p:nvSpPr>
          <p:spPr bwMode="auto">
            <a:xfrm>
              <a:off x="357234" y="1257302"/>
              <a:ext cx="1343200" cy="973931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9250" tIns="0" rIns="29250" bIns="0" anchor="ctr"/>
            <a:lstStyle/>
            <a:p>
              <a:pPr eaLnBrk="0" hangingPunct="0"/>
              <a:r>
                <a:rPr lang="en-GB" sz="9600" dirty="0">
                  <a:solidFill>
                    <a:srgbClr val="568FBA"/>
                  </a:solidFill>
                  <a:latin typeface="Avenir Book" charset="0"/>
                  <a:ea typeface="Avenir Book" charset="0"/>
                  <a:cs typeface="Avenir Book" charset="0"/>
                </a:rPr>
                <a:t>Annexe</a:t>
              </a:r>
              <a:r>
                <a:rPr lang="en-GB" sz="9600" dirty="0">
                  <a:solidFill>
                    <a:srgbClr val="FFCD00"/>
                  </a:solidFill>
                  <a:latin typeface="Avenir Book" charset="0"/>
                  <a:ea typeface="Avenir Book" charset="0"/>
                  <a:cs typeface="Avenir Book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314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Prédiction globale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91582" y="92102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A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grpSp>
        <p:nvGrpSpPr>
          <p:cNvPr id="3" name="Grouper 2"/>
          <p:cNvGrpSpPr/>
          <p:nvPr/>
        </p:nvGrpSpPr>
        <p:grpSpPr>
          <a:xfrm>
            <a:off x="376889" y="1403215"/>
            <a:ext cx="8969778" cy="4910004"/>
            <a:chOff x="0" y="642938"/>
            <a:chExt cx="9915928" cy="5427922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045" y="4998119"/>
              <a:ext cx="9684407" cy="990390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662" y="1939818"/>
              <a:ext cx="9784266" cy="886566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812162"/>
              <a:ext cx="9906000" cy="1086567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9" y="905729"/>
              <a:ext cx="9887191" cy="972791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4351112" y="906273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1h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4365740" y="1974196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2h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4436795" y="3029581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3h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2440971" y="687353"/>
              <a:ext cx="3918513" cy="3244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100" i="1" dirty="0">
                  <a:solidFill>
                    <a:srgbClr val="568FBA"/>
                  </a:solidFill>
                  <a:latin typeface="Avenir Book" charset="0"/>
                  <a:ea typeface="Avenir Book" charset="0"/>
                  <a:cs typeface="Avenir Book" charset="0"/>
                </a:rPr>
                <a:t>Bleu : mesure</a:t>
              </a:r>
              <a:endParaRPr lang="en-US" sz="1100" i="1" dirty="0" err="1">
                <a:solidFill>
                  <a:srgbClr val="568FBA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4476503" y="4097506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4h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4497401" y="5184240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5h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924800" y="642938"/>
              <a:ext cx="912688" cy="3673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2400" dirty="0">
                  <a:latin typeface="Avenir Book" charset="0"/>
                  <a:ea typeface="Avenir Book" charset="0"/>
                  <a:cs typeface="Avenir Book" charset="0"/>
                </a:rPr>
                <a:t>N2AixC</a:t>
              </a:r>
              <a:endParaRPr lang="en-US" sz="240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388710" y="1075559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Version 03/10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315565" y="5284564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Version 03/10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304" y="3052371"/>
              <a:ext cx="9744427" cy="881993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0471" y="4009424"/>
              <a:ext cx="9732493" cy="903125"/>
            </a:xfrm>
            <a:prstGeom prst="rect">
              <a:avLst/>
            </a:prstGeom>
          </p:spPr>
        </p:pic>
        <p:sp>
          <p:nvSpPr>
            <p:cNvPr id="32" name="Espace réservé du texte 1"/>
            <p:cNvSpPr txBox="1">
              <a:spLocks/>
            </p:cNvSpPr>
            <p:nvPr/>
          </p:nvSpPr>
          <p:spPr>
            <a:xfrm>
              <a:off x="6134173" y="4912549"/>
              <a:ext cx="3781755" cy="1158311"/>
            </a:xfrm>
            <a:prstGeom prst="rect">
              <a:avLst/>
            </a:prstGeom>
            <a:solidFill>
              <a:schemeClr val="bg1"/>
            </a:solidFill>
          </p:spPr>
          <p:txBody>
            <a:bodyPr/>
            <a:lstStyle>
              <a:lvl1pPr marL="314325" indent="-314325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568FBA"/>
                </a:buClr>
                <a:buSzPct val="110000"/>
                <a:buFont typeface="Courier New" charset="0"/>
                <a:buChar char="o"/>
                <a:tabLst/>
                <a:defRPr sz="24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622300" indent="-3079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568FBA"/>
                </a:buClr>
                <a:buFont typeface="Courier New" charset="0"/>
                <a:buChar char="o"/>
                <a:tabLst/>
                <a:defRPr sz="20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892175" indent="-223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253946"/>
                </a:buClr>
                <a:buSzPct val="110000"/>
                <a:buFont typeface="Courier New" charset="0"/>
                <a:buChar char="o"/>
                <a:tabLst/>
                <a:defRPr sz="18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114425" indent="-1778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253946"/>
                </a:buClr>
                <a:buFont typeface="Courier New" charset="0"/>
                <a:buChar char="o"/>
                <a:tabLst/>
                <a:defRPr sz="16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377950" indent="-1778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SzPct val="110000"/>
                <a:buFont typeface="Arial" panose="020B0604020202020204" pitchFamily="34" charset="0"/>
                <a:buChar char="•"/>
                <a:tabLst/>
                <a:defRPr sz="16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050" smtClean="0"/>
                <a:t>Résultats globaux (sur 900 heures) : </a:t>
              </a:r>
            </a:p>
            <a:p>
              <a:pPr lvl="1"/>
              <a:r>
                <a:rPr lang="fr-FR" sz="700" dirty="0" err="1" smtClean="0"/>
                <a:t>Prévison</a:t>
              </a:r>
              <a:r>
                <a:rPr lang="fr-FR" sz="700" dirty="0" smtClean="0"/>
                <a:t> 1h : Ecart :   5,12</a:t>
              </a:r>
            </a:p>
            <a:p>
              <a:pPr lvl="1"/>
              <a:r>
                <a:rPr lang="fr-FR" sz="700" dirty="0" err="1" smtClean="0"/>
                <a:t>Prévison</a:t>
              </a:r>
              <a:r>
                <a:rPr lang="fr-FR" sz="700" dirty="0" smtClean="0"/>
                <a:t> 2h : Ecart :   7,17</a:t>
              </a:r>
            </a:p>
            <a:p>
              <a:pPr lvl="1"/>
              <a:r>
                <a:rPr lang="fr-FR" sz="700" dirty="0" err="1" smtClean="0"/>
                <a:t>Prévison</a:t>
              </a:r>
              <a:r>
                <a:rPr lang="fr-FR" sz="700" dirty="0" smtClean="0"/>
                <a:t> 3h : Ecart :   8,25</a:t>
              </a:r>
            </a:p>
            <a:p>
              <a:pPr lvl="1"/>
              <a:r>
                <a:rPr lang="fr-FR" sz="700" dirty="0" err="1" smtClean="0"/>
                <a:t>Prévison</a:t>
              </a:r>
              <a:r>
                <a:rPr lang="fr-FR" sz="700" dirty="0" smtClean="0"/>
                <a:t> 4h : Ecart :   8,82</a:t>
              </a:r>
            </a:p>
            <a:p>
              <a:pPr lvl="1"/>
              <a:r>
                <a:rPr lang="fr-FR" sz="700" dirty="0" smtClean="0"/>
                <a:t>Prévision 5h : Ecart :  9,79</a:t>
              </a:r>
            </a:p>
            <a:p>
              <a:pPr lvl="3"/>
              <a:endParaRPr lang="fr-FR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60753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Prédiction globale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83071" y="911369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A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grpSp>
        <p:nvGrpSpPr>
          <p:cNvPr id="4" name="Grouper 3"/>
          <p:cNvGrpSpPr/>
          <p:nvPr/>
        </p:nvGrpSpPr>
        <p:grpSpPr>
          <a:xfrm>
            <a:off x="681038" y="1253232"/>
            <a:ext cx="8363157" cy="4490523"/>
            <a:chOff x="-1" y="642938"/>
            <a:chExt cx="10020124" cy="5380217"/>
          </a:xfrm>
        </p:grpSpPr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08" y="5006584"/>
              <a:ext cx="9855843" cy="1016571"/>
            </a:xfrm>
            <a:prstGeom prst="rect">
              <a:avLst/>
            </a:prstGeom>
          </p:spPr>
        </p:pic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19" y="4079939"/>
              <a:ext cx="9849574" cy="936780"/>
            </a:xfrm>
            <a:prstGeom prst="rect">
              <a:avLst/>
            </a:prstGeom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19" y="3120382"/>
              <a:ext cx="9864169" cy="926942"/>
            </a:xfrm>
            <a:prstGeom prst="rect">
              <a:avLst/>
            </a:prstGeom>
          </p:spPr>
        </p:pic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886" y="2158019"/>
              <a:ext cx="9846894" cy="947944"/>
            </a:xfrm>
            <a:prstGeom prst="rect">
              <a:avLst/>
            </a:prstGeom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" y="1136349"/>
              <a:ext cx="9907243" cy="1055175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4388734" y="1144510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1h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4390817" y="2193622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2h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4436795" y="3198851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3h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2215266" y="750047"/>
              <a:ext cx="3918513" cy="3244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100" i="1" dirty="0">
                  <a:solidFill>
                    <a:srgbClr val="0070C0"/>
                  </a:solidFill>
                  <a:latin typeface="Avenir Book" charset="0"/>
                  <a:ea typeface="Avenir Book" charset="0"/>
                  <a:cs typeface="Avenir Book" charset="0"/>
                </a:rPr>
                <a:t>Bleu : mesure</a:t>
              </a:r>
              <a:r>
                <a:rPr lang="fr-FR" sz="1100" i="1" dirty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endParaRPr lang="en-US" sz="1100" i="1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4476503" y="4266776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4h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7924800" y="642938"/>
              <a:ext cx="912688" cy="3673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2400" dirty="0">
                  <a:latin typeface="Avenir Book" charset="0"/>
                  <a:ea typeface="Avenir Book" charset="0"/>
                  <a:cs typeface="Avenir Book" charset="0"/>
                </a:rPr>
                <a:t>N2Plom</a:t>
              </a:r>
              <a:endParaRPr lang="en-US" sz="240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8" name="Espace réservé du texte 1"/>
            <p:cNvSpPr txBox="1">
              <a:spLocks/>
            </p:cNvSpPr>
            <p:nvPr/>
          </p:nvSpPr>
          <p:spPr>
            <a:xfrm>
              <a:off x="7304201" y="3957538"/>
              <a:ext cx="2715922" cy="1497235"/>
            </a:xfrm>
            <a:prstGeom prst="rect">
              <a:avLst/>
            </a:prstGeom>
            <a:solidFill>
              <a:schemeClr val="bg1"/>
            </a:solidFill>
          </p:spPr>
          <p:txBody>
            <a:bodyPr/>
            <a:lstStyle>
              <a:lvl1pPr marL="314325" indent="-314325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568FBA"/>
                </a:buClr>
                <a:buSzPct val="110000"/>
                <a:buFont typeface="Courier New" charset="0"/>
                <a:buChar char="o"/>
                <a:tabLst/>
                <a:defRPr sz="24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622300" indent="-3079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568FBA"/>
                </a:buClr>
                <a:buFont typeface="Courier New" charset="0"/>
                <a:buChar char="o"/>
                <a:tabLst/>
                <a:defRPr sz="20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892175" indent="-223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253946"/>
                </a:buClr>
                <a:buSzPct val="110000"/>
                <a:buFont typeface="Courier New" charset="0"/>
                <a:buChar char="o"/>
                <a:tabLst/>
                <a:defRPr sz="18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114425" indent="-1778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253946"/>
                </a:buClr>
                <a:buFont typeface="Courier New" charset="0"/>
                <a:buChar char="o"/>
                <a:tabLst/>
                <a:defRPr sz="16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377950" indent="-1778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SzPct val="110000"/>
                <a:buFont typeface="Arial" panose="020B0604020202020204" pitchFamily="34" charset="0"/>
                <a:buChar char="•"/>
                <a:tabLst/>
                <a:defRPr sz="16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050" smtClean="0"/>
                <a:t>Résultats globaux (sur 900 heures) : </a:t>
              </a:r>
            </a:p>
            <a:p>
              <a:pPr lvl="1"/>
              <a:r>
                <a:rPr lang="fr-FR" sz="700" dirty="0" err="1" smtClean="0"/>
                <a:t>Prévison</a:t>
              </a:r>
              <a:r>
                <a:rPr lang="fr-FR" sz="700" dirty="0" smtClean="0"/>
                <a:t> 1h : Ecart moyen:  11,93</a:t>
              </a:r>
            </a:p>
            <a:p>
              <a:pPr lvl="1"/>
              <a:r>
                <a:rPr lang="fr-FR" sz="700" dirty="0" err="1" smtClean="0"/>
                <a:t>Prévison</a:t>
              </a:r>
              <a:r>
                <a:rPr lang="fr-FR" sz="700" dirty="0" smtClean="0"/>
                <a:t> 2h : Ecart moyen:  15,28</a:t>
              </a:r>
            </a:p>
            <a:p>
              <a:pPr lvl="1"/>
              <a:r>
                <a:rPr lang="fr-FR" sz="700" dirty="0" err="1" smtClean="0"/>
                <a:t>Prévison</a:t>
              </a:r>
              <a:r>
                <a:rPr lang="fr-FR" sz="700" dirty="0" smtClean="0"/>
                <a:t> 3h : Ecart moyen:  17,81 (22%)</a:t>
              </a:r>
            </a:p>
            <a:p>
              <a:pPr lvl="1"/>
              <a:r>
                <a:rPr lang="fr-FR" sz="700" dirty="0" err="1" smtClean="0"/>
                <a:t>Prévison</a:t>
              </a:r>
              <a:r>
                <a:rPr lang="fr-FR" sz="700" dirty="0" smtClean="0"/>
                <a:t> 4h : Ecart moyen:  20,57</a:t>
              </a:r>
            </a:p>
            <a:p>
              <a:pPr lvl="1"/>
              <a:r>
                <a:rPr lang="fr-FR" sz="700" dirty="0" smtClean="0"/>
                <a:t>Prévision 5h : Ecart moyen : 21,79</a:t>
              </a:r>
            </a:p>
            <a:p>
              <a:pPr lvl="3"/>
              <a:endParaRPr lang="fr-FR" sz="700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4497401" y="5177962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5h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369901" y="1200943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Version 03/10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9575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Contexte – Besoins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49524" y="92590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01</a:t>
            </a:r>
            <a:endParaRPr lang="fr-FR" sz="2000" b="1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7" name="Espace réservé du texte 1"/>
          <p:cNvSpPr txBox="1">
            <a:spLocks/>
          </p:cNvSpPr>
          <p:nvPr/>
        </p:nvSpPr>
        <p:spPr>
          <a:xfrm>
            <a:off x="681038" y="1389182"/>
            <a:ext cx="8732635" cy="4720719"/>
          </a:xfrm>
          <a:prstGeom prst="rect">
            <a:avLst/>
          </a:prstGeom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/>
              <a:t>Mise en place d’un service d’accès aux informations de synthèse </a:t>
            </a:r>
          </a:p>
          <a:p>
            <a:pPr lvl="1"/>
            <a:r>
              <a:rPr lang="fr-FR" sz="1600" dirty="0" smtClean="0"/>
              <a:t>Prédiction de l’évolution des mesures à différentes échelles de temps</a:t>
            </a:r>
          </a:p>
          <a:p>
            <a:pPr lvl="1"/>
            <a:r>
              <a:rPr lang="fr-FR" sz="1600" dirty="0" smtClean="0"/>
              <a:t>Mise en forme des données (filtrage, tendance)</a:t>
            </a:r>
          </a:p>
          <a:p>
            <a:pPr lvl="1"/>
            <a:r>
              <a:rPr lang="fr-FR" sz="1600" dirty="0" smtClean="0"/>
              <a:t>Validité des données (précision, écart)</a:t>
            </a:r>
          </a:p>
          <a:p>
            <a:pPr lvl="1"/>
            <a:r>
              <a:rPr lang="fr-FR" sz="1600" dirty="0" smtClean="0"/>
              <a:t>Indicateurs sur les données (historique, moyennes, écart-type, statistiques)</a:t>
            </a:r>
          </a:p>
          <a:p>
            <a:pPr lvl="1"/>
            <a:endParaRPr lang="fr-FR" sz="1600" dirty="0" smtClean="0"/>
          </a:p>
          <a:p>
            <a:pPr lvl="1"/>
            <a:endParaRPr lang="fr-FR" sz="1600" dirty="0" smtClean="0"/>
          </a:p>
          <a:p>
            <a:pPr lvl="1"/>
            <a:endParaRPr lang="fr-FR" sz="1600" dirty="0" smtClean="0"/>
          </a:p>
          <a:p>
            <a:pPr lvl="1"/>
            <a:endParaRPr lang="fr-FR" sz="1600" dirty="0" smtClean="0"/>
          </a:p>
          <a:p>
            <a:pPr lvl="1"/>
            <a:endParaRPr lang="fr-FR" sz="1600" dirty="0" smtClean="0"/>
          </a:p>
          <a:p>
            <a:pPr lvl="1"/>
            <a:endParaRPr lang="fr-FR" sz="1600" dirty="0" smtClean="0"/>
          </a:p>
          <a:p>
            <a:r>
              <a:rPr lang="fr-FR" sz="1800" dirty="0" smtClean="0"/>
              <a:t>Mise en place d’une méthodologie originale de prédiction</a:t>
            </a:r>
          </a:p>
          <a:p>
            <a:pPr lvl="1"/>
            <a:r>
              <a:rPr lang="fr-FR" sz="1600" dirty="0" smtClean="0"/>
              <a:t>Pas de modèle</a:t>
            </a:r>
          </a:p>
          <a:p>
            <a:pPr lvl="1"/>
            <a:r>
              <a:rPr lang="fr-FR" sz="1600" dirty="0" smtClean="0"/>
              <a:t>Construite sur l’historique</a:t>
            </a:r>
          </a:p>
          <a:p>
            <a:pPr lvl="1"/>
            <a:r>
              <a:rPr lang="fr-FR" sz="1600" dirty="0" smtClean="0"/>
              <a:t>Centrée massivement sur des fonctions d’apprentissage</a:t>
            </a:r>
          </a:p>
          <a:p>
            <a:pPr lvl="1"/>
            <a:r>
              <a:rPr lang="fr-FR" sz="1600" dirty="0" smtClean="0"/>
              <a:t>Indépendante des types de mesures </a:t>
            </a:r>
          </a:p>
        </p:txBody>
      </p:sp>
      <p:grpSp>
        <p:nvGrpSpPr>
          <p:cNvPr id="3" name="Grouper 2"/>
          <p:cNvGrpSpPr/>
          <p:nvPr/>
        </p:nvGrpSpPr>
        <p:grpSpPr>
          <a:xfrm>
            <a:off x="1068276" y="3030749"/>
            <a:ext cx="7509263" cy="1414730"/>
            <a:chOff x="1068276" y="3114284"/>
            <a:chExt cx="6344451" cy="997353"/>
          </a:xfrm>
        </p:grpSpPr>
        <p:sp>
          <p:nvSpPr>
            <p:cNvPr id="8" name="Forme libre 7"/>
            <p:cNvSpPr/>
            <p:nvPr/>
          </p:nvSpPr>
          <p:spPr>
            <a:xfrm>
              <a:off x="5829863" y="3127749"/>
              <a:ext cx="1582864" cy="938835"/>
            </a:xfrm>
            <a:custGeom>
              <a:avLst/>
              <a:gdLst>
                <a:gd name="connsiteX0" fmla="*/ 0 w 1426048"/>
                <a:gd name="connsiteY0" fmla="*/ 0 h 938835"/>
                <a:gd name="connsiteX1" fmla="*/ 1426048 w 1426048"/>
                <a:gd name="connsiteY1" fmla="*/ 0 h 938835"/>
                <a:gd name="connsiteX2" fmla="*/ 1426048 w 1426048"/>
                <a:gd name="connsiteY2" fmla="*/ 938835 h 938835"/>
                <a:gd name="connsiteX3" fmla="*/ 0 w 1426048"/>
                <a:gd name="connsiteY3" fmla="*/ 938835 h 938835"/>
                <a:gd name="connsiteX4" fmla="*/ 0 w 1426048"/>
                <a:gd name="connsiteY4" fmla="*/ 0 h 93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048" h="938835">
                  <a:moveTo>
                    <a:pt x="0" y="0"/>
                  </a:moveTo>
                  <a:lnTo>
                    <a:pt x="1426048" y="0"/>
                  </a:lnTo>
                  <a:lnTo>
                    <a:pt x="1426048" y="938835"/>
                  </a:lnTo>
                  <a:lnTo>
                    <a:pt x="0" y="9388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i="1" kern="1200" dirty="0" smtClean="0">
                  <a:solidFill>
                    <a:schemeClr val="tx1"/>
                  </a:solidFill>
                  <a:latin typeface="Avenir Book" charset="0"/>
                  <a:ea typeface="Avenir Book" charset="0"/>
                  <a:cs typeface="Avenir Book" charset="0"/>
                </a:rPr>
                <a:t>Fonctions de traitement (externe)</a:t>
              </a:r>
              <a:endParaRPr lang="en-US" sz="1200" i="1" kern="1200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9" name="Forme libre 8"/>
            <p:cNvSpPr/>
            <p:nvPr/>
          </p:nvSpPr>
          <p:spPr>
            <a:xfrm>
              <a:off x="2657810" y="3157803"/>
              <a:ext cx="1582864" cy="938835"/>
            </a:xfrm>
            <a:custGeom>
              <a:avLst/>
              <a:gdLst>
                <a:gd name="connsiteX0" fmla="*/ 0 w 1426048"/>
                <a:gd name="connsiteY0" fmla="*/ 0 h 938835"/>
                <a:gd name="connsiteX1" fmla="*/ 1426048 w 1426048"/>
                <a:gd name="connsiteY1" fmla="*/ 0 h 938835"/>
                <a:gd name="connsiteX2" fmla="*/ 1426048 w 1426048"/>
                <a:gd name="connsiteY2" fmla="*/ 938835 h 938835"/>
                <a:gd name="connsiteX3" fmla="*/ 0 w 1426048"/>
                <a:gd name="connsiteY3" fmla="*/ 938835 h 938835"/>
                <a:gd name="connsiteX4" fmla="*/ 0 w 1426048"/>
                <a:gd name="connsiteY4" fmla="*/ 0 h 93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048" h="938835">
                  <a:moveTo>
                    <a:pt x="0" y="0"/>
                  </a:moveTo>
                  <a:lnTo>
                    <a:pt x="1426048" y="0"/>
                  </a:lnTo>
                  <a:lnTo>
                    <a:pt x="1426048" y="938835"/>
                  </a:lnTo>
                  <a:lnTo>
                    <a:pt x="0" y="9388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000" i="1" kern="1200" dirty="0" smtClean="0">
                  <a:solidFill>
                    <a:srgbClr val="5A78BE"/>
                  </a:solidFill>
                  <a:latin typeface="Avenir Book" charset="0"/>
                  <a:ea typeface="Avenir Book" charset="0"/>
                  <a:cs typeface="Avenir Book" charset="0"/>
                </a:rPr>
                <a:t>Service d’accès</a:t>
              </a:r>
              <a:endParaRPr lang="en-US" sz="2000" i="1" kern="1200" dirty="0">
                <a:solidFill>
                  <a:srgbClr val="5A78BE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0" name="Flèche droite 8"/>
            <p:cNvSpPr/>
            <p:nvPr/>
          </p:nvSpPr>
          <p:spPr>
            <a:xfrm>
              <a:off x="1075991" y="3804908"/>
              <a:ext cx="1585731" cy="306729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latin typeface="Avenir Book" charset="0"/>
                  <a:ea typeface="Avenir Book" charset="0"/>
                  <a:cs typeface="Avenir Book" charset="0"/>
                </a:rPr>
                <a:t>mesure</a:t>
              </a:r>
              <a:endParaRPr lang="en-US" sz="16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1" name="Flèche droite 9"/>
            <p:cNvSpPr/>
            <p:nvPr/>
          </p:nvSpPr>
          <p:spPr>
            <a:xfrm>
              <a:off x="1072134" y="3459596"/>
              <a:ext cx="1585731" cy="306729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latin typeface="Avenir Book" charset="0"/>
                  <a:ea typeface="Avenir Book" charset="0"/>
                  <a:cs typeface="Avenir Book" charset="0"/>
                </a:rPr>
                <a:t>utilisation</a:t>
              </a:r>
              <a:endParaRPr lang="en-US" sz="16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2" name="Flèche droite 10"/>
            <p:cNvSpPr/>
            <p:nvPr/>
          </p:nvSpPr>
          <p:spPr>
            <a:xfrm>
              <a:off x="1068276" y="3114284"/>
              <a:ext cx="1585731" cy="306729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latin typeface="Avenir Book" charset="0"/>
                  <a:ea typeface="Avenir Book" charset="0"/>
                  <a:cs typeface="Avenir Book" charset="0"/>
                </a:rPr>
                <a:t>environnement</a:t>
              </a:r>
              <a:endParaRPr lang="en-US" sz="16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3" name="Flèche droite 12"/>
            <p:cNvSpPr/>
            <p:nvPr/>
          </p:nvSpPr>
          <p:spPr>
            <a:xfrm>
              <a:off x="4247433" y="3246235"/>
              <a:ext cx="1585731" cy="726713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latin typeface="Avenir Book" charset="0"/>
                  <a:ea typeface="Avenir Book" charset="0"/>
                  <a:cs typeface="Avenir Book" charset="0"/>
                </a:rPr>
                <a:t>Informations de synthèse</a:t>
              </a:r>
              <a:endParaRPr lang="en-US" sz="16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078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Prédiction globale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95771" y="90865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A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grpSp>
        <p:nvGrpSpPr>
          <p:cNvPr id="3" name="Grouper 2"/>
          <p:cNvGrpSpPr/>
          <p:nvPr/>
        </p:nvGrpSpPr>
        <p:grpSpPr>
          <a:xfrm>
            <a:off x="635396" y="1261944"/>
            <a:ext cx="8635208" cy="4811869"/>
            <a:chOff x="6269" y="633503"/>
            <a:chExt cx="9899732" cy="5516511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15" y="3178237"/>
              <a:ext cx="9865817" cy="869093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8" y="4181483"/>
              <a:ext cx="9879425" cy="919141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10" y="2157589"/>
              <a:ext cx="9880921" cy="962428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77" y="1060517"/>
              <a:ext cx="9847747" cy="1068308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9" y="5100638"/>
              <a:ext cx="9865231" cy="1049376"/>
            </a:xfrm>
            <a:prstGeom prst="rect">
              <a:avLst/>
            </a:prstGeom>
          </p:spPr>
        </p:pic>
        <p:sp>
          <p:nvSpPr>
            <p:cNvPr id="24" name="ZoneTexte 23"/>
            <p:cNvSpPr txBox="1"/>
            <p:nvPr/>
          </p:nvSpPr>
          <p:spPr>
            <a:xfrm>
              <a:off x="4476505" y="1006574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1h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4365740" y="2124658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2h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4436795" y="3180043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3h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2215266" y="750046"/>
              <a:ext cx="3918513" cy="3244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100" i="1" dirty="0">
                  <a:solidFill>
                    <a:srgbClr val="0070C0"/>
                  </a:solidFill>
                  <a:latin typeface="Avenir Book" charset="0"/>
                  <a:ea typeface="Avenir Book" charset="0"/>
                  <a:cs typeface="Avenir Book" charset="0"/>
                </a:rPr>
                <a:t>Bleu : mesure</a:t>
              </a:r>
              <a:endParaRPr lang="en-US" sz="1100" i="1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4476503" y="4247968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4h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8038014" y="633503"/>
              <a:ext cx="912688" cy="3673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2400" dirty="0">
                  <a:latin typeface="Avenir Book" charset="0"/>
                  <a:ea typeface="Avenir Book" charset="0"/>
                  <a:cs typeface="Avenir Book" charset="0"/>
                </a:rPr>
                <a:t>N2Cinq</a:t>
              </a:r>
              <a:endParaRPr lang="en-US" sz="240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0" name="Espace réservé du texte 1"/>
            <p:cNvSpPr txBox="1">
              <a:spLocks/>
            </p:cNvSpPr>
            <p:nvPr/>
          </p:nvSpPr>
          <p:spPr>
            <a:xfrm>
              <a:off x="7202618" y="4158618"/>
              <a:ext cx="2703383" cy="1413448"/>
            </a:xfrm>
            <a:prstGeom prst="rect">
              <a:avLst/>
            </a:prstGeom>
            <a:solidFill>
              <a:schemeClr val="bg1"/>
            </a:solidFill>
          </p:spPr>
          <p:txBody>
            <a:bodyPr/>
            <a:lstStyle>
              <a:lvl1pPr marL="314325" indent="-314325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568FBA"/>
                </a:buClr>
                <a:buSzPct val="110000"/>
                <a:buFont typeface="Courier New" charset="0"/>
                <a:buChar char="o"/>
                <a:tabLst/>
                <a:defRPr sz="24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622300" indent="-3079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568FBA"/>
                </a:buClr>
                <a:buFont typeface="Courier New" charset="0"/>
                <a:buChar char="o"/>
                <a:tabLst/>
                <a:defRPr sz="20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892175" indent="-223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253946"/>
                </a:buClr>
                <a:buSzPct val="110000"/>
                <a:buFont typeface="Courier New" charset="0"/>
                <a:buChar char="o"/>
                <a:tabLst/>
                <a:defRPr sz="18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114425" indent="-1778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253946"/>
                </a:buClr>
                <a:buFont typeface="Courier New" charset="0"/>
                <a:buChar char="o"/>
                <a:tabLst/>
                <a:defRPr sz="16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377950" indent="-1778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SzPct val="110000"/>
                <a:buFont typeface="Arial" panose="020B0604020202020204" pitchFamily="34" charset="0"/>
                <a:buChar char="•"/>
                <a:tabLst/>
                <a:defRPr sz="16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050" dirty="0" smtClean="0"/>
                <a:t>Résultats globaux (sur 900 heures) : </a:t>
              </a:r>
            </a:p>
            <a:p>
              <a:pPr lvl="1"/>
              <a:r>
                <a:rPr lang="fr-FR" sz="700" dirty="0" err="1" smtClean="0"/>
                <a:t>Prévison</a:t>
              </a:r>
              <a:r>
                <a:rPr lang="fr-FR" sz="700" dirty="0" smtClean="0"/>
                <a:t> 1h : Ecart moyen  3,94</a:t>
              </a:r>
            </a:p>
            <a:p>
              <a:pPr lvl="1"/>
              <a:r>
                <a:rPr lang="fr-FR" sz="700" dirty="0" err="1" smtClean="0"/>
                <a:t>Prévison</a:t>
              </a:r>
              <a:r>
                <a:rPr lang="fr-FR" sz="700" dirty="0" smtClean="0"/>
                <a:t> 2h : Ecart moyen  5,86</a:t>
              </a:r>
            </a:p>
            <a:p>
              <a:pPr lvl="1"/>
              <a:r>
                <a:rPr lang="fr-FR" sz="700" dirty="0" err="1" smtClean="0"/>
                <a:t>Prévison</a:t>
              </a:r>
              <a:r>
                <a:rPr lang="fr-FR" sz="700" dirty="0" smtClean="0"/>
                <a:t> 3h : Ecart moyen  7,14</a:t>
              </a:r>
            </a:p>
            <a:p>
              <a:pPr lvl="1"/>
              <a:r>
                <a:rPr lang="fr-FR" sz="700" dirty="0" err="1" smtClean="0"/>
                <a:t>Prévison</a:t>
              </a:r>
              <a:r>
                <a:rPr lang="fr-FR" sz="700" dirty="0" smtClean="0"/>
                <a:t> 4h : Ecart moyen  7,99</a:t>
              </a:r>
            </a:p>
            <a:p>
              <a:pPr lvl="1"/>
              <a:r>
                <a:rPr lang="fr-FR" sz="700" dirty="0" smtClean="0"/>
                <a:t>Prévision 5h : Ecart moyen 8,69</a:t>
              </a:r>
            </a:p>
            <a:p>
              <a:pPr lvl="3"/>
              <a:endParaRPr lang="fr-FR" sz="700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4497401" y="5184240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5h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351093" y="1119438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Version 03/10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04049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Prédiction globale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02121" y="925993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A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grpSp>
        <p:nvGrpSpPr>
          <p:cNvPr id="4" name="Grouper 3"/>
          <p:cNvGrpSpPr/>
          <p:nvPr/>
        </p:nvGrpSpPr>
        <p:grpSpPr>
          <a:xfrm>
            <a:off x="497513" y="1231229"/>
            <a:ext cx="8727450" cy="4902347"/>
            <a:chOff x="18808" y="633503"/>
            <a:chExt cx="9870692" cy="5544524"/>
          </a:xfrm>
        </p:grpSpPr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46" y="5119441"/>
              <a:ext cx="9825851" cy="1058586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89" y="4148679"/>
              <a:ext cx="9811953" cy="952146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157" y="3115171"/>
              <a:ext cx="9793147" cy="941962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08" y="2110021"/>
              <a:ext cx="9870692" cy="935871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078" y="1012838"/>
              <a:ext cx="9847748" cy="1071516"/>
            </a:xfrm>
            <a:prstGeom prst="rect">
              <a:avLst/>
            </a:prstGeom>
          </p:spPr>
        </p:pic>
        <p:sp>
          <p:nvSpPr>
            <p:cNvPr id="38" name="ZoneTexte 37"/>
            <p:cNvSpPr txBox="1"/>
            <p:nvPr/>
          </p:nvSpPr>
          <p:spPr>
            <a:xfrm>
              <a:off x="4445153" y="1219747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1h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459781" y="2118394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2h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4530836" y="3173779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3h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2215266" y="750046"/>
              <a:ext cx="3918513" cy="3244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100" i="1" dirty="0">
                  <a:solidFill>
                    <a:srgbClr val="0070C0"/>
                  </a:solidFill>
                  <a:latin typeface="Avenir Book" charset="0"/>
                  <a:ea typeface="Avenir Book" charset="0"/>
                  <a:cs typeface="Avenir Book" charset="0"/>
                </a:rPr>
                <a:t>Bleu : mesure</a:t>
              </a:r>
              <a:r>
                <a:rPr lang="fr-FR" sz="1100" i="1" dirty="0">
                  <a:latin typeface="Avenir Book" charset="0"/>
                  <a:ea typeface="Avenir Book" charset="0"/>
                  <a:cs typeface="Avenir Book" charset="0"/>
                </a:rPr>
                <a:t>          </a:t>
              </a:r>
              <a:endParaRPr lang="en-US" sz="1100" i="1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4570544" y="4241704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4h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8038014" y="633503"/>
              <a:ext cx="912688" cy="3673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2400" dirty="0">
                  <a:latin typeface="Avenir Book" charset="0"/>
                  <a:ea typeface="Avenir Book" charset="0"/>
                  <a:cs typeface="Avenir Book" charset="0"/>
                </a:rPr>
                <a:t>N2Raba</a:t>
              </a:r>
              <a:endParaRPr lang="en-US" sz="240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4" name="Espace réservé du texte 1"/>
            <p:cNvSpPr txBox="1">
              <a:spLocks/>
            </p:cNvSpPr>
            <p:nvPr/>
          </p:nvSpPr>
          <p:spPr>
            <a:xfrm>
              <a:off x="7227693" y="3976813"/>
              <a:ext cx="2640686" cy="1122262"/>
            </a:xfrm>
            <a:prstGeom prst="rect">
              <a:avLst/>
            </a:prstGeom>
            <a:solidFill>
              <a:schemeClr val="bg1"/>
            </a:solidFill>
          </p:spPr>
          <p:txBody>
            <a:bodyPr/>
            <a:lstStyle>
              <a:lvl1pPr marL="314325" indent="-314325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568FBA"/>
                </a:buClr>
                <a:buSzPct val="110000"/>
                <a:buFont typeface="Courier New" charset="0"/>
                <a:buChar char="o"/>
                <a:tabLst/>
                <a:defRPr sz="24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622300" indent="-3079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568FBA"/>
                </a:buClr>
                <a:buFont typeface="Courier New" charset="0"/>
                <a:buChar char="o"/>
                <a:tabLst/>
                <a:defRPr sz="20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892175" indent="-223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253946"/>
                </a:buClr>
                <a:buSzPct val="110000"/>
                <a:buFont typeface="Courier New" charset="0"/>
                <a:buChar char="o"/>
                <a:tabLst/>
                <a:defRPr sz="18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114425" indent="-1778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253946"/>
                </a:buClr>
                <a:buFont typeface="Courier New" charset="0"/>
                <a:buChar char="o"/>
                <a:tabLst/>
                <a:defRPr sz="16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377950" indent="-1778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SzPct val="110000"/>
                <a:buFont typeface="Arial" panose="020B0604020202020204" pitchFamily="34" charset="0"/>
                <a:buChar char="•"/>
                <a:tabLst/>
                <a:defRPr sz="16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050" smtClean="0"/>
                <a:t>Résultats globaux (sur 900 heures) : </a:t>
              </a:r>
            </a:p>
            <a:p>
              <a:pPr lvl="1"/>
              <a:r>
                <a:rPr lang="fr-FR" sz="700" smtClean="0"/>
                <a:t>Prévison 1h : Ecart :  9,36</a:t>
              </a:r>
            </a:p>
            <a:p>
              <a:pPr lvl="1"/>
              <a:r>
                <a:rPr lang="fr-FR" sz="700" smtClean="0"/>
                <a:t>Prévision 2h : Ecart : 13,05</a:t>
              </a:r>
            </a:p>
            <a:p>
              <a:pPr lvl="1"/>
              <a:r>
                <a:rPr lang="fr-FR" sz="700" smtClean="0"/>
                <a:t>Prévision 3h : Ecart : 15,55 </a:t>
              </a:r>
            </a:p>
            <a:p>
              <a:pPr lvl="1"/>
              <a:r>
                <a:rPr lang="fr-FR" sz="700" smtClean="0"/>
                <a:t>Prévision 4h : Ecart : 17,14 </a:t>
              </a:r>
            </a:p>
            <a:p>
              <a:pPr lvl="1"/>
              <a:r>
                <a:rPr lang="fr-FR" sz="700" smtClean="0"/>
                <a:t>Prévision 5h : Ecart : 18,10</a:t>
              </a:r>
            </a:p>
            <a:p>
              <a:pPr lvl="3"/>
              <a:endParaRPr lang="fr-FR" sz="700" dirty="0"/>
            </a:p>
          </p:txBody>
        </p:sp>
        <p:sp>
          <p:nvSpPr>
            <p:cNvPr id="45" name="ZoneTexte 44"/>
            <p:cNvSpPr txBox="1"/>
            <p:nvPr/>
          </p:nvSpPr>
          <p:spPr>
            <a:xfrm>
              <a:off x="4591442" y="5328438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5h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95576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Prédiction globale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95771" y="939603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A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grpSp>
        <p:nvGrpSpPr>
          <p:cNvPr id="3" name="Grouper 2"/>
          <p:cNvGrpSpPr/>
          <p:nvPr/>
        </p:nvGrpSpPr>
        <p:grpSpPr>
          <a:xfrm>
            <a:off x="722412" y="1139658"/>
            <a:ext cx="8502552" cy="4461042"/>
            <a:chOff x="-6269" y="633503"/>
            <a:chExt cx="9912270" cy="5200680"/>
          </a:xfrm>
        </p:grpSpPr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843308"/>
              <a:ext cx="9865193" cy="990875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08" y="3903662"/>
              <a:ext cx="9830765" cy="90106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269" y="2943890"/>
              <a:ext cx="9902973" cy="929600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9" y="1990274"/>
              <a:ext cx="9889559" cy="941077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1005662"/>
              <a:ext cx="9881931" cy="1029131"/>
            </a:xfrm>
            <a:prstGeom prst="rect">
              <a:avLst/>
            </a:prstGeom>
          </p:spPr>
        </p:pic>
        <p:sp>
          <p:nvSpPr>
            <p:cNvPr id="23" name="ZoneTexte 22"/>
            <p:cNvSpPr txBox="1"/>
            <p:nvPr/>
          </p:nvSpPr>
          <p:spPr>
            <a:xfrm>
              <a:off x="4432613" y="1169592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1h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4447240" y="2068239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2h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4436795" y="3029581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3h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2215266" y="750046"/>
              <a:ext cx="3918513" cy="3244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100" i="1" dirty="0">
                  <a:solidFill>
                    <a:srgbClr val="0070C0"/>
                  </a:solidFill>
                  <a:latin typeface="Avenir Book" charset="0"/>
                  <a:ea typeface="Avenir Book" charset="0"/>
                  <a:cs typeface="Avenir Book" charset="0"/>
                </a:rPr>
                <a:t>Bleu : mesure</a:t>
              </a:r>
              <a:r>
                <a:rPr lang="fr-FR" sz="1100" i="1" dirty="0">
                  <a:latin typeface="Avenir Book" charset="0"/>
                  <a:ea typeface="Avenir Book" charset="0"/>
                  <a:cs typeface="Avenir Book" charset="0"/>
                </a:rPr>
                <a:t>         </a:t>
              </a:r>
              <a:endParaRPr lang="en-US" sz="1100" i="1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4476503" y="4097506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4h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8038014" y="633503"/>
              <a:ext cx="912688" cy="3673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2400" dirty="0">
                  <a:latin typeface="Avenir Book" charset="0"/>
                  <a:ea typeface="Avenir Book" charset="0"/>
                  <a:cs typeface="Avenir Book" charset="0"/>
                </a:rPr>
                <a:t>N2Stlo</a:t>
              </a:r>
              <a:endParaRPr lang="en-US" sz="240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9" name="Espace réservé du texte 1"/>
            <p:cNvSpPr txBox="1">
              <a:spLocks/>
            </p:cNvSpPr>
            <p:nvPr/>
          </p:nvSpPr>
          <p:spPr>
            <a:xfrm>
              <a:off x="7165001" y="3863954"/>
              <a:ext cx="2741000" cy="1376710"/>
            </a:xfrm>
            <a:prstGeom prst="rect">
              <a:avLst/>
            </a:prstGeom>
            <a:solidFill>
              <a:schemeClr val="bg1"/>
            </a:solidFill>
          </p:spPr>
          <p:txBody>
            <a:bodyPr/>
            <a:lstStyle>
              <a:lvl1pPr marL="314325" indent="-314325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568FBA"/>
                </a:buClr>
                <a:buSzPct val="110000"/>
                <a:buFont typeface="Courier New" charset="0"/>
                <a:buChar char="o"/>
                <a:tabLst/>
                <a:defRPr sz="24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622300" indent="-3079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568FBA"/>
                </a:buClr>
                <a:buFont typeface="Courier New" charset="0"/>
                <a:buChar char="o"/>
                <a:tabLst/>
                <a:defRPr sz="20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892175" indent="-223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253946"/>
                </a:buClr>
                <a:buSzPct val="110000"/>
                <a:buFont typeface="Courier New" charset="0"/>
                <a:buChar char="o"/>
                <a:tabLst/>
                <a:defRPr sz="18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114425" indent="-1778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253946"/>
                </a:buClr>
                <a:buFont typeface="Courier New" charset="0"/>
                <a:buChar char="o"/>
                <a:tabLst/>
                <a:defRPr sz="16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377950" indent="-1778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SzPct val="110000"/>
                <a:buFont typeface="Arial" panose="020B0604020202020204" pitchFamily="34" charset="0"/>
                <a:buChar char="•"/>
                <a:tabLst/>
                <a:defRPr sz="16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050" dirty="0" smtClean="0"/>
                <a:t>Résultats globaux (sur 900 heures) : </a:t>
              </a:r>
            </a:p>
            <a:p>
              <a:pPr lvl="1"/>
              <a:r>
                <a:rPr lang="fr-FR" sz="700" dirty="0" err="1" smtClean="0"/>
                <a:t>Prévison</a:t>
              </a:r>
              <a:r>
                <a:rPr lang="fr-FR" sz="700" dirty="0" smtClean="0"/>
                <a:t> 1h : Ecart :  6,45 	21%</a:t>
              </a:r>
            </a:p>
            <a:p>
              <a:pPr lvl="1"/>
              <a:r>
                <a:rPr lang="fr-FR" sz="700" dirty="0" smtClean="0"/>
                <a:t>Prévision 2h : Ecart : 8,98 </a:t>
              </a:r>
            </a:p>
            <a:p>
              <a:pPr lvl="1"/>
              <a:r>
                <a:rPr lang="fr-FR" sz="700" dirty="0" smtClean="0"/>
                <a:t>Prévision 3h : Ecart : 10,58</a:t>
              </a:r>
            </a:p>
            <a:p>
              <a:pPr lvl="1"/>
              <a:r>
                <a:rPr lang="fr-FR" sz="700" dirty="0" smtClean="0"/>
                <a:t>Prévision 4h : Ecart : 12,05</a:t>
              </a:r>
            </a:p>
            <a:p>
              <a:pPr lvl="1"/>
              <a:r>
                <a:rPr lang="fr-FR" sz="700" dirty="0" smtClean="0"/>
                <a:t>Prévision 5h : Ecart : 13,15</a:t>
              </a:r>
              <a:endParaRPr lang="fr-FR" sz="700" dirty="0"/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4484862" y="5008690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5h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282127" y="1169605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Version 03/10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00755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Prédiction globale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02121" y="90865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A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grpSp>
        <p:nvGrpSpPr>
          <p:cNvPr id="4" name="Grouper 3"/>
          <p:cNvGrpSpPr/>
          <p:nvPr/>
        </p:nvGrpSpPr>
        <p:grpSpPr>
          <a:xfrm>
            <a:off x="619124" y="1274645"/>
            <a:ext cx="8667751" cy="4665799"/>
            <a:chOff x="0" y="633503"/>
            <a:chExt cx="9906001" cy="5332342"/>
          </a:xfrm>
        </p:grpSpPr>
        <p:sp>
          <p:nvSpPr>
            <p:cNvPr id="32" name="ZoneTexte 31"/>
            <p:cNvSpPr txBox="1"/>
            <p:nvPr/>
          </p:nvSpPr>
          <p:spPr>
            <a:xfrm>
              <a:off x="4432613" y="1169592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1h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4447240" y="2068239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2h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4436795" y="3029581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3h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2215266" y="750046"/>
              <a:ext cx="3918513" cy="3244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100" i="1" dirty="0">
                  <a:solidFill>
                    <a:srgbClr val="0070C0"/>
                  </a:solidFill>
                  <a:latin typeface="Avenir Book" charset="0"/>
                  <a:ea typeface="Avenir Book" charset="0"/>
                  <a:cs typeface="Avenir Book" charset="0"/>
                </a:rPr>
                <a:t>Bleu : mesure</a:t>
              </a:r>
              <a:endParaRPr lang="en-US" sz="1100" i="1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4476503" y="4097506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4h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8038014" y="633503"/>
              <a:ext cx="912688" cy="3673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2400" dirty="0">
                  <a:latin typeface="Avenir Book" charset="0"/>
                  <a:ea typeface="Avenir Book" charset="0"/>
                  <a:cs typeface="Avenir Book" charset="0"/>
                </a:rPr>
                <a:t>O3CINQ</a:t>
              </a:r>
              <a:endParaRPr lang="en-US" sz="240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4484862" y="5008690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5h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282127" y="1169605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Version 03/10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0" y="1142405"/>
              <a:ext cx="9860009" cy="879851"/>
            </a:xfrm>
            <a:prstGeom prst="rect">
              <a:avLst/>
            </a:prstGeom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094389"/>
              <a:ext cx="9906000" cy="745850"/>
            </a:xfrm>
            <a:prstGeom prst="rect">
              <a:avLst/>
            </a:prstGeom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08" y="2962697"/>
              <a:ext cx="9849641" cy="882058"/>
            </a:xfrm>
            <a:prstGeom prst="rect">
              <a:avLst/>
            </a:prstGeom>
          </p:spPr>
        </p:pic>
        <p:pic>
          <p:nvPicPr>
            <p:cNvPr id="43" name="Image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54" y="3935023"/>
              <a:ext cx="9796287" cy="902290"/>
            </a:xfrm>
            <a:prstGeom prst="rect">
              <a:avLst/>
            </a:prstGeom>
          </p:spPr>
        </p:pic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424" y="4903151"/>
              <a:ext cx="9808226" cy="1062694"/>
            </a:xfrm>
            <a:prstGeom prst="rect">
              <a:avLst/>
            </a:prstGeom>
          </p:spPr>
        </p:pic>
        <p:sp>
          <p:nvSpPr>
            <p:cNvPr id="46" name="ZoneTexte 45"/>
            <p:cNvSpPr txBox="1"/>
            <p:nvPr/>
          </p:nvSpPr>
          <p:spPr>
            <a:xfrm>
              <a:off x="121206" y="1177965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Version 03/10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4" name="Espace réservé du texte 1"/>
            <p:cNvSpPr txBox="1">
              <a:spLocks/>
            </p:cNvSpPr>
            <p:nvPr/>
          </p:nvSpPr>
          <p:spPr>
            <a:xfrm>
              <a:off x="7165002" y="3863955"/>
              <a:ext cx="2740999" cy="1376710"/>
            </a:xfrm>
            <a:prstGeom prst="rect">
              <a:avLst/>
            </a:prstGeom>
            <a:solidFill>
              <a:schemeClr val="bg1"/>
            </a:solidFill>
          </p:spPr>
          <p:txBody>
            <a:bodyPr/>
            <a:lstStyle>
              <a:lvl1pPr marL="314325" indent="-314325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568FBA"/>
                </a:buClr>
                <a:buSzPct val="110000"/>
                <a:buFont typeface="Courier New" charset="0"/>
                <a:buChar char="o"/>
                <a:tabLst/>
                <a:defRPr sz="24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622300" indent="-3079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568FBA"/>
                </a:buClr>
                <a:buFont typeface="Courier New" charset="0"/>
                <a:buChar char="o"/>
                <a:tabLst/>
                <a:defRPr sz="20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892175" indent="-223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253946"/>
                </a:buClr>
                <a:buSzPct val="110000"/>
                <a:buFont typeface="Courier New" charset="0"/>
                <a:buChar char="o"/>
                <a:tabLst/>
                <a:defRPr sz="18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114425" indent="-1778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253946"/>
                </a:buClr>
                <a:buFont typeface="Courier New" charset="0"/>
                <a:buChar char="o"/>
                <a:tabLst/>
                <a:defRPr sz="16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377950" indent="-1778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SzPct val="110000"/>
                <a:buFont typeface="Arial" panose="020B0604020202020204" pitchFamily="34" charset="0"/>
                <a:buChar char="•"/>
                <a:tabLst/>
                <a:defRPr sz="16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050" dirty="0" smtClean="0"/>
                <a:t>Résultats globaux (sur 900 heures) : </a:t>
              </a:r>
            </a:p>
            <a:p>
              <a:pPr lvl="1"/>
              <a:r>
                <a:rPr lang="fr-FR" sz="700" dirty="0" err="1" smtClean="0"/>
                <a:t>Prévison</a:t>
              </a:r>
              <a:r>
                <a:rPr lang="fr-FR" sz="700" dirty="0" smtClean="0"/>
                <a:t> 1h : Ecart :  6,89 	17%</a:t>
              </a:r>
            </a:p>
            <a:p>
              <a:pPr lvl="1"/>
              <a:r>
                <a:rPr lang="fr-FR" sz="700" dirty="0" smtClean="0"/>
                <a:t>Prévision 2h : Ecart : 10,17 </a:t>
              </a:r>
            </a:p>
            <a:p>
              <a:pPr lvl="1"/>
              <a:r>
                <a:rPr lang="fr-FR" sz="700" dirty="0" smtClean="0"/>
                <a:t>Prévision 3h : Ecart : 12,29</a:t>
              </a:r>
            </a:p>
            <a:p>
              <a:pPr lvl="1"/>
              <a:r>
                <a:rPr lang="fr-FR" sz="700" dirty="0" smtClean="0"/>
                <a:t>Prévision 4h : Ecart : 13,81</a:t>
              </a:r>
            </a:p>
            <a:p>
              <a:pPr lvl="1"/>
              <a:r>
                <a:rPr lang="fr-FR" sz="700" dirty="0" smtClean="0"/>
                <a:t>Prévision 5h : Ecart : 15,18   	36%</a:t>
              </a:r>
              <a:endParaRPr lang="fr-FR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69272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Prédiction globale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89421" y="908650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A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grpSp>
        <p:nvGrpSpPr>
          <p:cNvPr id="3" name="Grouper 2"/>
          <p:cNvGrpSpPr/>
          <p:nvPr/>
        </p:nvGrpSpPr>
        <p:grpSpPr>
          <a:xfrm>
            <a:off x="709580" y="1292058"/>
            <a:ext cx="8515383" cy="4702342"/>
            <a:chOff x="0" y="633503"/>
            <a:chExt cx="9906001" cy="5470266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78" y="5070038"/>
              <a:ext cx="9847644" cy="1033731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38" y="4097494"/>
              <a:ext cx="9847232" cy="901584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9" y="3081813"/>
              <a:ext cx="9894235" cy="934760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78" y="2053728"/>
              <a:ext cx="9862113" cy="946059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976799"/>
              <a:ext cx="9906000" cy="1026529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4432613" y="1169592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1h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4447240" y="2068239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2h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4436795" y="3029581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3h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2215266" y="750046"/>
              <a:ext cx="3918513" cy="3244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100" i="1" dirty="0">
                  <a:solidFill>
                    <a:srgbClr val="0070C0"/>
                  </a:solidFill>
                  <a:latin typeface="Avenir Book" charset="0"/>
                  <a:ea typeface="Avenir Book" charset="0"/>
                  <a:cs typeface="Avenir Book" charset="0"/>
                </a:rPr>
                <a:t>Bleu : mesure</a:t>
              </a:r>
              <a:r>
                <a:rPr lang="fr-FR" sz="1100" i="1" dirty="0">
                  <a:latin typeface="Avenir Book" charset="0"/>
                  <a:ea typeface="Avenir Book" charset="0"/>
                  <a:cs typeface="Avenir Book" charset="0"/>
                </a:rPr>
                <a:t> </a:t>
              </a:r>
              <a:endParaRPr lang="en-US" sz="1100" i="1" dirty="0" err="1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4476503" y="4097506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4h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8038014" y="633503"/>
              <a:ext cx="912688" cy="36730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2400" dirty="0">
                  <a:latin typeface="Avenir Book" charset="0"/>
                  <a:ea typeface="Avenir Book" charset="0"/>
                  <a:cs typeface="Avenir Book" charset="0"/>
                </a:rPr>
                <a:t>PCSTLO</a:t>
              </a:r>
              <a:endParaRPr lang="en-US" sz="240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4484862" y="5008690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Prévision 5h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282127" y="1169605"/>
              <a:ext cx="934179" cy="2319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050" i="1" dirty="0">
                  <a:latin typeface="Avenir Book" charset="0"/>
                  <a:ea typeface="Avenir Book" charset="0"/>
                  <a:cs typeface="Avenir Book" charset="0"/>
                </a:rPr>
                <a:t>Version 03/10</a:t>
              </a:r>
              <a:endParaRPr lang="en-US" sz="1050" i="1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8" name="Espace réservé du texte 1"/>
            <p:cNvSpPr txBox="1">
              <a:spLocks/>
            </p:cNvSpPr>
            <p:nvPr/>
          </p:nvSpPr>
          <p:spPr>
            <a:xfrm>
              <a:off x="7165002" y="4127280"/>
              <a:ext cx="2740999" cy="992168"/>
            </a:xfrm>
            <a:prstGeom prst="rect">
              <a:avLst/>
            </a:prstGeom>
            <a:solidFill>
              <a:schemeClr val="bg1"/>
            </a:solidFill>
          </p:spPr>
          <p:txBody>
            <a:bodyPr>
              <a:normAutofit fontScale="85000" lnSpcReduction="20000"/>
            </a:bodyPr>
            <a:lstStyle>
              <a:lvl1pPr marL="314325" indent="-314325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568FBA"/>
                </a:buClr>
                <a:buSzPct val="110000"/>
                <a:buFont typeface="Courier New" charset="0"/>
                <a:buChar char="o"/>
                <a:tabLst/>
                <a:defRPr sz="24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1pPr>
              <a:lvl2pPr marL="622300" indent="-3079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568FBA"/>
                </a:buClr>
                <a:buFont typeface="Courier New" charset="0"/>
                <a:buChar char="o"/>
                <a:tabLst/>
                <a:defRPr sz="20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2pPr>
              <a:lvl3pPr marL="892175" indent="-223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253946"/>
                </a:buClr>
                <a:buSzPct val="110000"/>
                <a:buFont typeface="Courier New" charset="0"/>
                <a:buChar char="o"/>
                <a:tabLst/>
                <a:defRPr sz="18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3pPr>
              <a:lvl4pPr marL="1114425" indent="-1778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253946"/>
                </a:buClr>
                <a:buFont typeface="Courier New" charset="0"/>
                <a:buChar char="o"/>
                <a:tabLst/>
                <a:defRPr sz="16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4pPr>
              <a:lvl5pPr marL="1377950" indent="-1778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SzPct val="110000"/>
                <a:buFont typeface="Arial" panose="020B0604020202020204" pitchFamily="34" charset="0"/>
                <a:buChar char="•"/>
                <a:tabLst/>
                <a:defRPr sz="1600" kern="1200">
                  <a:solidFill>
                    <a:srgbClr val="253946"/>
                  </a:solidFill>
                  <a:latin typeface="Avenir Book" charset="0"/>
                  <a:ea typeface="Avenir Book" charset="0"/>
                  <a:cs typeface="Avenir Book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050" smtClean="0"/>
                <a:t>Résultats globaux (sur 900 heures) : </a:t>
              </a:r>
            </a:p>
            <a:p>
              <a:pPr lvl="1"/>
              <a:r>
                <a:rPr lang="fr-FR" sz="700" smtClean="0"/>
                <a:t>Prévison 1h : Ecart :  5,42 	22%</a:t>
              </a:r>
            </a:p>
            <a:p>
              <a:pPr lvl="1"/>
              <a:r>
                <a:rPr lang="fr-FR" sz="700" smtClean="0"/>
                <a:t>Prévision 2h : Ecart : 8,20	32% </a:t>
              </a:r>
            </a:p>
            <a:p>
              <a:pPr lvl="1"/>
              <a:r>
                <a:rPr lang="fr-FR" sz="700" smtClean="0"/>
                <a:t>Prévision 3h : Ecart : 9,92	38%</a:t>
              </a:r>
            </a:p>
            <a:p>
              <a:pPr lvl="1"/>
              <a:r>
                <a:rPr lang="fr-FR" sz="700" smtClean="0"/>
                <a:t>Prévision 4h : Ecart : 11,04	42%</a:t>
              </a:r>
            </a:p>
            <a:p>
              <a:pPr lvl="1"/>
              <a:r>
                <a:rPr lang="fr-FR" sz="700" smtClean="0"/>
                <a:t>Prévision 5h : Ecart : 11,77	44%</a:t>
              </a:r>
              <a:endParaRPr lang="fr-FR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87850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Contexte – Besoins (</a:t>
            </a:r>
            <a:r>
              <a:rPr lang="fr-FR" dirty="0" err="1" smtClean="0"/>
              <a:t>Cont’d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49524" y="92590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01</a:t>
            </a:r>
            <a:endParaRPr lang="fr-FR" sz="2000" b="1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14" name="Espace réservé du texte 1"/>
          <p:cNvSpPr txBox="1">
            <a:spLocks/>
          </p:cNvSpPr>
          <p:nvPr/>
        </p:nvSpPr>
        <p:spPr>
          <a:xfrm>
            <a:off x="640176" y="1581908"/>
            <a:ext cx="2927881" cy="2916908"/>
          </a:xfrm>
          <a:prstGeom prst="rect">
            <a:avLst/>
          </a:prstGeom>
          <a:ln>
            <a:solidFill>
              <a:srgbClr val="253946"/>
            </a:solidFill>
          </a:ln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charset="0"/>
              <a:buNone/>
            </a:pPr>
            <a:r>
              <a:rPr lang="fr-FR" sz="1600" smtClean="0"/>
              <a:t>Prédiction (</a:t>
            </a:r>
            <a:r>
              <a:rPr lang="fr-FR" sz="1400" smtClean="0"/>
              <a:t>compléments</a:t>
            </a:r>
            <a:r>
              <a:rPr lang="fr-FR" sz="1600" smtClean="0"/>
              <a:t>)</a:t>
            </a:r>
          </a:p>
          <a:p>
            <a:pPr lvl="1"/>
            <a:r>
              <a:rPr lang="fr-FR" sz="1400" smtClean="0"/>
              <a:t>Intégration dans des fonctions à valeur ajoutée</a:t>
            </a:r>
          </a:p>
          <a:p>
            <a:pPr lvl="1"/>
            <a:r>
              <a:rPr lang="fr-FR" sz="1400" smtClean="0"/>
              <a:t>Fonctions de spatialisation</a:t>
            </a:r>
          </a:p>
          <a:p>
            <a:pPr lvl="1"/>
            <a:r>
              <a:rPr lang="fr-FR" sz="1400" smtClean="0"/>
              <a:t>Adaptation en fonction des informations à produire</a:t>
            </a:r>
          </a:p>
          <a:p>
            <a:pPr lvl="2"/>
            <a:r>
              <a:rPr lang="fr-FR" sz="1100" smtClean="0"/>
              <a:t>Ex. meilleure prédiction avec un taux d’erreur donné</a:t>
            </a:r>
          </a:p>
          <a:p>
            <a:pPr lvl="2"/>
            <a:r>
              <a:rPr lang="fr-FR" sz="1100" smtClean="0"/>
              <a:t>Ex. prédiction sur une période longue avec des échelles de temps adaptées (horaire, journalière, hebdo…)</a:t>
            </a:r>
            <a:endParaRPr lang="fr-FR" sz="1100" dirty="0"/>
          </a:p>
        </p:txBody>
      </p:sp>
      <p:sp>
        <p:nvSpPr>
          <p:cNvPr id="16" name="Espace réservé du texte 1"/>
          <p:cNvSpPr txBox="1">
            <a:spLocks/>
          </p:cNvSpPr>
          <p:nvPr/>
        </p:nvSpPr>
        <p:spPr>
          <a:xfrm>
            <a:off x="638760" y="4682818"/>
            <a:ext cx="2941553" cy="973644"/>
          </a:xfrm>
          <a:prstGeom prst="rect">
            <a:avLst/>
          </a:prstGeom>
          <a:ln>
            <a:solidFill>
              <a:srgbClr val="253946"/>
            </a:solidFill>
          </a:ln>
        </p:spPr>
        <p:txBody>
          <a:bodyPr lIns="0" tIns="0" rIns="0" bIns="0"/>
          <a:lstStyle>
            <a:lvl1pPr marL="177800" indent="-1778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1841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715963" indent="-17621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−"/>
              <a:tabLst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982663" indent="-1778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−"/>
              <a:defRPr sz="12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1255713" indent="-1778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−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fr-FR" sz="1600" kern="0" dirty="0"/>
              <a:t>Qualité mesure (</a:t>
            </a:r>
            <a:r>
              <a:rPr lang="fr-FR" sz="1400" kern="0" dirty="0"/>
              <a:t>amélioration</a:t>
            </a:r>
            <a:r>
              <a:rPr lang="fr-FR" sz="1600" kern="0" dirty="0"/>
              <a:t>)</a:t>
            </a:r>
          </a:p>
          <a:p>
            <a:pPr lvl="1"/>
            <a:r>
              <a:rPr lang="fr-FR" sz="1400" kern="0" dirty="0"/>
              <a:t>Génération des données manquantes</a:t>
            </a:r>
            <a:endParaRPr lang="fr-FR" sz="1100" kern="0" dirty="0"/>
          </a:p>
        </p:txBody>
      </p:sp>
      <p:grpSp>
        <p:nvGrpSpPr>
          <p:cNvPr id="4" name="Grouper 3"/>
          <p:cNvGrpSpPr/>
          <p:nvPr/>
        </p:nvGrpSpPr>
        <p:grpSpPr>
          <a:xfrm>
            <a:off x="3456124" y="1392595"/>
            <a:ext cx="6163844" cy="4525126"/>
            <a:chOff x="3660707" y="1392595"/>
            <a:chExt cx="5968004" cy="4381353"/>
          </a:xfrm>
        </p:grpSpPr>
        <p:sp>
          <p:nvSpPr>
            <p:cNvPr id="19" name="Rectangle 18"/>
            <p:cNvSpPr/>
            <p:nvPr/>
          </p:nvSpPr>
          <p:spPr>
            <a:xfrm>
              <a:off x="3893224" y="3797381"/>
              <a:ext cx="4206768" cy="1764690"/>
            </a:xfrm>
            <a:prstGeom prst="rect">
              <a:avLst/>
            </a:prstGeom>
            <a:solidFill>
              <a:srgbClr val="C8D4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0" name="Rectangle à coins arrondis 19"/>
            <p:cNvSpPr/>
            <p:nvPr/>
          </p:nvSpPr>
          <p:spPr>
            <a:xfrm>
              <a:off x="4022466" y="4292416"/>
              <a:ext cx="615272" cy="588352"/>
            </a:xfrm>
            <a:prstGeom prst="roundRect">
              <a:avLst/>
            </a:prstGeom>
            <a:solidFill>
              <a:srgbClr val="DEEEF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82065" y="1887568"/>
              <a:ext cx="4201189" cy="168922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2" name="Rectangle à coins arrondis 21"/>
            <p:cNvSpPr/>
            <p:nvPr/>
          </p:nvSpPr>
          <p:spPr>
            <a:xfrm>
              <a:off x="4028679" y="2338440"/>
              <a:ext cx="1219246" cy="1182657"/>
            </a:xfrm>
            <a:prstGeom prst="roundRect">
              <a:avLst/>
            </a:prstGeom>
            <a:solidFill>
              <a:srgbClr val="DEEEFB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3" name="Rectangle à coins arrondis 22"/>
            <p:cNvSpPr/>
            <p:nvPr/>
          </p:nvSpPr>
          <p:spPr>
            <a:xfrm>
              <a:off x="4066181" y="4911922"/>
              <a:ext cx="1104695" cy="464392"/>
            </a:xfrm>
            <a:prstGeom prst="roundRect">
              <a:avLst/>
            </a:prstGeom>
            <a:solidFill>
              <a:srgbClr val="DF922E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latin typeface="Avenir Book" charset="0"/>
                  <a:ea typeface="Avenir Book" charset="0"/>
                  <a:cs typeface="Avenir Book" charset="0"/>
                </a:rPr>
                <a:t>Mesures</a:t>
              </a:r>
              <a:endParaRPr lang="en-US" sz="11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4" name="Rectangle à coins arrondis 23"/>
            <p:cNvSpPr/>
            <p:nvPr/>
          </p:nvSpPr>
          <p:spPr>
            <a:xfrm>
              <a:off x="5427522" y="4917727"/>
              <a:ext cx="1104695" cy="464392"/>
            </a:xfrm>
            <a:prstGeom prst="roundRect">
              <a:avLst/>
            </a:prstGeom>
            <a:solidFill>
              <a:srgbClr val="DF922E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latin typeface="Avenir Book" charset="0"/>
                  <a:ea typeface="Avenir Book" charset="0"/>
                  <a:cs typeface="Avenir Book" charset="0"/>
                </a:rPr>
                <a:t>Inventaires</a:t>
              </a:r>
              <a:endParaRPr lang="en-US" sz="11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5" name="Rectangle à coins arrondis 24"/>
            <p:cNvSpPr/>
            <p:nvPr/>
          </p:nvSpPr>
          <p:spPr>
            <a:xfrm>
              <a:off x="6805601" y="4917727"/>
              <a:ext cx="1104695" cy="464392"/>
            </a:xfrm>
            <a:prstGeom prst="roundRect">
              <a:avLst/>
            </a:prstGeom>
            <a:solidFill>
              <a:srgbClr val="DF922E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latin typeface="Avenir Book" charset="0"/>
                  <a:ea typeface="Avenir Book" charset="0"/>
                  <a:cs typeface="Avenir Book" charset="0"/>
                </a:rPr>
                <a:t>Enquêtes / analyses</a:t>
              </a:r>
              <a:endParaRPr lang="en-US" sz="11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6" name="Rectangle à coins arrondis 25"/>
            <p:cNvSpPr/>
            <p:nvPr/>
          </p:nvSpPr>
          <p:spPr>
            <a:xfrm>
              <a:off x="4071760" y="4354651"/>
              <a:ext cx="3838536" cy="464392"/>
            </a:xfrm>
            <a:prstGeom prst="roundRect">
              <a:avLst/>
            </a:prstGeom>
            <a:solidFill>
              <a:srgbClr val="DF922E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latin typeface="Avenir Book" charset="0"/>
                  <a:ea typeface="Avenir Book" charset="0"/>
                  <a:cs typeface="Avenir Book" charset="0"/>
                </a:rPr>
                <a:t>Structuration / indexation / archivage</a:t>
              </a:r>
              <a:endParaRPr lang="en-US" sz="11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7" name="Rectangle à coins arrondis 26"/>
            <p:cNvSpPr/>
            <p:nvPr/>
          </p:nvSpPr>
          <p:spPr>
            <a:xfrm>
              <a:off x="4077339" y="3948308"/>
              <a:ext cx="3838536" cy="30185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latin typeface="Avenir Book" charset="0"/>
                  <a:ea typeface="Avenir Book" charset="0"/>
                  <a:cs typeface="Avenir Book" charset="0"/>
                </a:rPr>
                <a:t>Services d’accès aux données brutes</a:t>
              </a:r>
              <a:endParaRPr lang="en-US" sz="11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8" name="Rectangle à coins arrondis 27"/>
            <p:cNvSpPr/>
            <p:nvPr/>
          </p:nvSpPr>
          <p:spPr>
            <a:xfrm>
              <a:off x="4082919" y="2955670"/>
              <a:ext cx="1104695" cy="464392"/>
            </a:xfrm>
            <a:prstGeom prst="roundRect">
              <a:avLst/>
            </a:prstGeom>
            <a:solidFill>
              <a:srgbClr val="568FBA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latin typeface="Avenir Book" charset="0"/>
                  <a:ea typeface="Avenir Book" charset="0"/>
                  <a:cs typeface="Avenir Book" charset="0"/>
                </a:rPr>
                <a:t>Prédiction</a:t>
              </a:r>
              <a:endParaRPr lang="en-US" sz="11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9" name="Rectangle à coins arrondis 28"/>
            <p:cNvSpPr/>
            <p:nvPr/>
          </p:nvSpPr>
          <p:spPr>
            <a:xfrm>
              <a:off x="5444260" y="2961475"/>
              <a:ext cx="1104695" cy="464392"/>
            </a:xfrm>
            <a:prstGeom prst="roundRect">
              <a:avLst/>
            </a:prstGeom>
            <a:solidFill>
              <a:srgbClr val="568FBA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latin typeface="Avenir Book" charset="0"/>
                  <a:ea typeface="Avenir Book" charset="0"/>
                  <a:cs typeface="Avenir Book" charset="0"/>
                </a:rPr>
                <a:t>Modélisation</a:t>
              </a:r>
              <a:endParaRPr lang="en-US" sz="11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0" name="Rectangle à coins arrondis 29"/>
            <p:cNvSpPr/>
            <p:nvPr/>
          </p:nvSpPr>
          <p:spPr>
            <a:xfrm>
              <a:off x="6822339" y="2961475"/>
              <a:ext cx="1104695" cy="464392"/>
            </a:xfrm>
            <a:prstGeom prst="roundRect">
              <a:avLst/>
            </a:prstGeom>
            <a:solidFill>
              <a:srgbClr val="568FBA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latin typeface="Avenir Book" charset="0"/>
                  <a:ea typeface="Avenir Book" charset="0"/>
                  <a:cs typeface="Avenir Book" charset="0"/>
                </a:rPr>
                <a:t>Traitements statistiques</a:t>
              </a:r>
              <a:endParaRPr lang="en-US" sz="11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4088498" y="2412134"/>
              <a:ext cx="3838536" cy="464392"/>
            </a:xfrm>
            <a:prstGeom prst="roundRect">
              <a:avLst/>
            </a:prstGeom>
            <a:solidFill>
              <a:srgbClr val="568FBA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latin typeface="Avenir Book" charset="0"/>
                  <a:ea typeface="Avenir Book" charset="0"/>
                  <a:cs typeface="Avenir Book" charset="0"/>
                </a:rPr>
                <a:t>Génération d’informations de synthèse</a:t>
              </a:r>
              <a:endParaRPr lang="en-US" sz="11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2" name="Rectangle à coins arrondis 31"/>
            <p:cNvSpPr/>
            <p:nvPr/>
          </p:nvSpPr>
          <p:spPr>
            <a:xfrm>
              <a:off x="4094077" y="1986251"/>
              <a:ext cx="3838536" cy="307660"/>
            </a:xfrm>
            <a:prstGeom prst="roundRect">
              <a:avLst/>
            </a:prstGeom>
            <a:solidFill>
              <a:srgbClr val="25394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>
                  <a:latin typeface="Avenir Book" charset="0"/>
                  <a:ea typeface="Avenir Book" charset="0"/>
                  <a:cs typeface="Avenir Book" charset="0"/>
                </a:rPr>
                <a:t>Services d’accès aux informations</a:t>
              </a:r>
              <a:endParaRPr lang="en-US" sz="11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3" name="Flèche droite 82"/>
            <p:cNvSpPr/>
            <p:nvPr/>
          </p:nvSpPr>
          <p:spPr>
            <a:xfrm rot="16200000">
              <a:off x="5684826" y="3558989"/>
              <a:ext cx="325075" cy="348704"/>
            </a:xfrm>
            <a:prstGeom prst="rightArrow">
              <a:avLst/>
            </a:prstGeom>
            <a:solidFill>
              <a:srgbClr val="253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4" name="Flèche droite 83"/>
            <p:cNvSpPr/>
            <p:nvPr/>
          </p:nvSpPr>
          <p:spPr>
            <a:xfrm rot="16200000">
              <a:off x="5701565" y="1615375"/>
              <a:ext cx="325075" cy="348704"/>
            </a:xfrm>
            <a:prstGeom prst="rightArrow">
              <a:avLst/>
            </a:prstGeom>
            <a:solidFill>
              <a:srgbClr val="253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5" name="Flèche droite 84"/>
            <p:cNvSpPr/>
            <p:nvPr/>
          </p:nvSpPr>
          <p:spPr>
            <a:xfrm>
              <a:off x="8040016" y="3926540"/>
              <a:ext cx="312439" cy="362806"/>
            </a:xfrm>
            <a:prstGeom prst="rightArrow">
              <a:avLst/>
            </a:prstGeom>
            <a:solidFill>
              <a:srgbClr val="253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8406851" y="3872845"/>
              <a:ext cx="1221860" cy="5166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Ouverture aux </a:t>
              </a:r>
            </a:p>
            <a:p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utilisateurs</a:t>
              </a:r>
            </a:p>
            <a:p>
              <a:endParaRPr lang="en-US" sz="140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7" name="Flèche droite 85"/>
            <p:cNvSpPr/>
            <p:nvPr/>
          </p:nvSpPr>
          <p:spPr>
            <a:xfrm rot="16200000">
              <a:off x="7174491" y="5431254"/>
              <a:ext cx="325075" cy="348704"/>
            </a:xfrm>
            <a:prstGeom prst="rightArrow">
              <a:avLst/>
            </a:prstGeom>
            <a:solidFill>
              <a:srgbClr val="253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8" name="Flèche droite 86"/>
            <p:cNvSpPr/>
            <p:nvPr/>
          </p:nvSpPr>
          <p:spPr>
            <a:xfrm rot="16200000">
              <a:off x="5762938" y="5437059"/>
              <a:ext cx="325075" cy="348704"/>
            </a:xfrm>
            <a:prstGeom prst="rightArrow">
              <a:avLst/>
            </a:prstGeom>
            <a:solidFill>
              <a:srgbClr val="253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9" name="Flèche droite 87"/>
            <p:cNvSpPr/>
            <p:nvPr/>
          </p:nvSpPr>
          <p:spPr>
            <a:xfrm rot="16200000">
              <a:off x="4418335" y="5425449"/>
              <a:ext cx="325075" cy="348704"/>
            </a:xfrm>
            <a:prstGeom prst="rightArrow">
              <a:avLst/>
            </a:prstGeom>
            <a:solidFill>
              <a:srgbClr val="253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8349702" y="2827962"/>
              <a:ext cx="1279009" cy="96941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fr-FR" sz="1050" dirty="0">
                  <a:latin typeface="Avenir Book" charset="0"/>
                  <a:ea typeface="Avenir Book" charset="0"/>
                  <a:cs typeface="Avenir Book" charset="0"/>
                </a:rPr>
                <a:t>Données / informations</a:t>
              </a:r>
            </a:p>
            <a:p>
              <a:r>
                <a:rPr lang="fr-FR" sz="1050" dirty="0">
                  <a:latin typeface="Avenir Book" charset="0"/>
                  <a:ea typeface="Avenir Book" charset="0"/>
                  <a:cs typeface="Avenir Book" charset="0"/>
                </a:rPr>
                <a:t>Externes </a:t>
              </a:r>
            </a:p>
            <a:p>
              <a:r>
                <a:rPr lang="fr-FR" sz="1050" dirty="0">
                  <a:latin typeface="Avenir Book" charset="0"/>
                  <a:ea typeface="Avenir Book" charset="0"/>
                  <a:cs typeface="Avenir Book" charset="0"/>
                </a:rPr>
                <a:t>(cartographie, trafic, météo, activités….)</a:t>
              </a:r>
            </a:p>
            <a:p>
              <a:endParaRPr lang="en-US" sz="105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1" name="Flèche droite 89"/>
            <p:cNvSpPr/>
            <p:nvPr/>
          </p:nvSpPr>
          <p:spPr>
            <a:xfrm rot="10800000">
              <a:off x="8090385" y="3026780"/>
              <a:ext cx="228593" cy="362806"/>
            </a:xfrm>
            <a:prstGeom prst="rightArrow">
              <a:avLst/>
            </a:prstGeom>
            <a:solidFill>
              <a:srgbClr val="253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5117877" y="1392595"/>
              <a:ext cx="981951" cy="3250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fr-FR" sz="1400" dirty="0">
                  <a:latin typeface="Avenir Book" charset="0"/>
                  <a:ea typeface="Avenir Book" charset="0"/>
                  <a:cs typeface="Avenir Book" charset="0"/>
                </a:rPr>
                <a:t>Clients et Applications</a:t>
              </a:r>
            </a:p>
            <a:p>
              <a:endParaRPr lang="en-US" sz="140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3" name="Flèche droite 92"/>
            <p:cNvSpPr/>
            <p:nvPr/>
          </p:nvSpPr>
          <p:spPr>
            <a:xfrm rot="10800000">
              <a:off x="7942924" y="2440485"/>
              <a:ext cx="370476" cy="362806"/>
            </a:xfrm>
            <a:prstGeom prst="rightArrow">
              <a:avLst/>
            </a:prstGeom>
            <a:solidFill>
              <a:srgbClr val="253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8345479" y="2386790"/>
              <a:ext cx="1104695" cy="42956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fr-FR" sz="1100" dirty="0">
                  <a:latin typeface="Avenir Book" charset="0"/>
                  <a:ea typeface="Avenir Book" charset="0"/>
                  <a:cs typeface="Avenir Book" charset="0"/>
                </a:rPr>
                <a:t>Demandes clients</a:t>
              </a:r>
              <a:endParaRPr lang="en-US" sz="1100" dirty="0" err="1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 flipV="1">
              <a:off x="3660707" y="4677979"/>
              <a:ext cx="361759" cy="6361"/>
            </a:xfrm>
            <a:prstGeom prst="straightConnector1">
              <a:avLst/>
            </a:prstGeom>
            <a:ln>
              <a:solidFill>
                <a:srgbClr val="25394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necteur droit avec flèche 14"/>
          <p:cNvCxnSpPr/>
          <p:nvPr/>
        </p:nvCxnSpPr>
        <p:spPr>
          <a:xfrm flipV="1">
            <a:off x="3443909" y="2934875"/>
            <a:ext cx="410953" cy="1"/>
          </a:xfrm>
          <a:prstGeom prst="straightConnector1">
            <a:avLst/>
          </a:prstGeom>
          <a:ln>
            <a:solidFill>
              <a:srgbClr val="25394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12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496268" y="2005014"/>
            <a:ext cx="8575542" cy="2691562"/>
            <a:chOff x="357234" y="1257302"/>
            <a:chExt cx="6459984" cy="2388266"/>
          </a:xfrm>
        </p:grpSpPr>
        <p:sp>
          <p:nvSpPr>
            <p:cNvPr id="3" name="AutoShape 2"/>
            <p:cNvSpPr>
              <a:spLocks noChangeArrowheads="1"/>
            </p:cNvSpPr>
            <p:nvPr/>
          </p:nvSpPr>
          <p:spPr bwMode="auto">
            <a:xfrm>
              <a:off x="407249" y="2571750"/>
              <a:ext cx="6409969" cy="1073818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9250" tIns="29250" rIns="29250" bIns="29250"/>
            <a:lstStyle/>
            <a:p>
              <a:pPr>
                <a:buClr>
                  <a:srgbClr val="F7B100"/>
                </a:buClr>
              </a:pPr>
              <a:r>
                <a:rPr lang="fr-FR" sz="2800" cap="all" dirty="0" err="1">
                  <a:solidFill>
                    <a:schemeClr val="tx2"/>
                  </a:solidFill>
                  <a:latin typeface="Avenir Book" charset="0"/>
                  <a:ea typeface="Avenir Book" charset="0"/>
                  <a:cs typeface="Avenir Book" charset="0"/>
                </a:rPr>
                <a:t>Methodologie</a:t>
              </a:r>
              <a:endParaRPr lang="fr-FR" sz="2800" cap="all" dirty="0">
                <a:solidFill>
                  <a:schemeClr val="tx2"/>
                </a:solidFill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" name="AutoShape 3"/>
            <p:cNvSpPr>
              <a:spLocks noChangeArrowheads="1"/>
            </p:cNvSpPr>
            <p:nvPr/>
          </p:nvSpPr>
          <p:spPr bwMode="auto">
            <a:xfrm>
              <a:off x="357234" y="1257302"/>
              <a:ext cx="1343200" cy="973931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9250" tIns="0" rIns="29250" bIns="0" anchor="ctr"/>
            <a:lstStyle/>
            <a:p>
              <a:pPr eaLnBrk="0" hangingPunct="0"/>
              <a:r>
                <a:rPr lang="en-GB" sz="9600" dirty="0">
                  <a:solidFill>
                    <a:srgbClr val="568FBA"/>
                  </a:solidFill>
                  <a:latin typeface="Avenir Book" charset="0"/>
                  <a:ea typeface="Avenir Book" charset="0"/>
                  <a:cs typeface="Avenir Book" charset="0"/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065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Méthodologie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49524" y="925902"/>
            <a:ext cx="489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568FBA"/>
                </a:solidFill>
                <a:latin typeface="Avenir Heavy" charset="0"/>
                <a:ea typeface="Avenir Heavy" charset="0"/>
                <a:cs typeface="Avenir Heavy" charset="0"/>
              </a:rPr>
              <a:t>02</a:t>
            </a:r>
            <a:endParaRPr lang="fr-FR" sz="2000" b="1" dirty="0">
              <a:solidFill>
                <a:srgbClr val="568FBA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45" name="Espace réservé du texte 1"/>
          <p:cNvSpPr txBox="1">
            <a:spLocks/>
          </p:cNvSpPr>
          <p:nvPr/>
        </p:nvSpPr>
        <p:spPr>
          <a:xfrm>
            <a:off x="681038" y="1196730"/>
            <a:ext cx="9098395" cy="4920669"/>
          </a:xfrm>
          <a:prstGeom prst="rect">
            <a:avLst/>
          </a:prstGeom>
        </p:spPr>
        <p:txBody>
          <a:bodyPr/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/>
              <a:t>Principe</a:t>
            </a:r>
          </a:p>
          <a:p>
            <a:pPr lvl="1"/>
            <a:r>
              <a:rPr lang="fr-FR" sz="1800" dirty="0" smtClean="0"/>
              <a:t>Appliquer les méthodes de Machine Learning aux systèmes dynamiques</a:t>
            </a:r>
          </a:p>
          <a:p>
            <a:pPr lvl="2"/>
            <a:endParaRPr lang="fr-FR" sz="1600" dirty="0" smtClean="0"/>
          </a:p>
          <a:p>
            <a:pPr lvl="2"/>
            <a:endParaRPr lang="fr-FR" sz="1600" dirty="0" smtClean="0"/>
          </a:p>
          <a:p>
            <a:pPr lvl="2"/>
            <a:endParaRPr lang="fr-FR" sz="1600" dirty="0" smtClean="0"/>
          </a:p>
          <a:p>
            <a:pPr lvl="2"/>
            <a:endParaRPr lang="fr-FR" sz="1600" dirty="0" smtClean="0"/>
          </a:p>
          <a:p>
            <a:pPr lvl="2"/>
            <a:endParaRPr lang="fr-FR" sz="16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pPr marL="0" indent="0">
              <a:buFont typeface="Courier New" charset="0"/>
              <a:buNone/>
            </a:pPr>
            <a:endParaRPr lang="fr-FR" sz="2000" dirty="0" smtClean="0"/>
          </a:p>
          <a:p>
            <a:r>
              <a:rPr lang="fr-FR" sz="2000" dirty="0" smtClean="0"/>
              <a:t>Application</a:t>
            </a:r>
          </a:p>
          <a:p>
            <a:pPr lvl="1"/>
            <a:r>
              <a:rPr lang="fr-FR" sz="1800" dirty="0" smtClean="0"/>
              <a:t>Utilisation de prédicteurs multiples (K-NN, MCR pour les modèles ARMA)</a:t>
            </a:r>
          </a:p>
          <a:p>
            <a:pPr lvl="1"/>
            <a:r>
              <a:rPr lang="fr-FR" sz="1800" dirty="0" smtClean="0"/>
              <a:t>Apprentissage et prédiction à chaque pas de temps</a:t>
            </a:r>
          </a:p>
          <a:p>
            <a:pPr lvl="1"/>
            <a:r>
              <a:rPr lang="fr-FR" sz="1800" dirty="0" smtClean="0"/>
              <a:t>Optimisation de la prédiction (Q-Learning)</a:t>
            </a:r>
          </a:p>
          <a:p>
            <a:pPr lvl="1"/>
            <a:endParaRPr lang="fr-FR" sz="1800" dirty="0" smtClean="0"/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9931" y="2116212"/>
            <a:ext cx="3663457" cy="2483401"/>
          </a:xfrm>
          <a:prstGeom prst="rect">
            <a:avLst/>
          </a:prstGeom>
        </p:spPr>
      </p:pic>
      <p:sp>
        <p:nvSpPr>
          <p:cNvPr id="47" name="ZoneTexte 46"/>
          <p:cNvSpPr txBox="1"/>
          <p:nvPr/>
        </p:nvSpPr>
        <p:spPr>
          <a:xfrm>
            <a:off x="5387084" y="1946699"/>
            <a:ext cx="2994060" cy="5119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83" i="1" dirty="0">
                <a:solidFill>
                  <a:srgbClr val="568FBA"/>
                </a:solidFill>
                <a:latin typeface="Avenir Book" charset="0"/>
                <a:ea typeface="Avenir Book" charset="0"/>
                <a:cs typeface="Avenir Book" charset="0"/>
              </a:rPr>
              <a:t>Principe du machine </a:t>
            </a:r>
            <a:r>
              <a:rPr lang="fr-FR" sz="1083" i="1" dirty="0" err="1">
                <a:solidFill>
                  <a:srgbClr val="568FBA"/>
                </a:solidFill>
                <a:latin typeface="Avenir Book" charset="0"/>
                <a:ea typeface="Avenir Book" charset="0"/>
                <a:cs typeface="Avenir Book" charset="0"/>
              </a:rPr>
              <a:t>learning</a:t>
            </a:r>
            <a:endParaRPr lang="en-US" sz="1083" i="1" dirty="0" err="1">
              <a:solidFill>
                <a:srgbClr val="568FBA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8" name="Imag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99" y="2083774"/>
            <a:ext cx="4008524" cy="25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9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A LAB">
      <a:dk1>
        <a:srgbClr val="000000"/>
      </a:dk1>
      <a:lt1>
        <a:srgbClr val="FFFFFF"/>
      </a:lt1>
      <a:dk2>
        <a:srgbClr val="444850"/>
      </a:dk2>
      <a:lt2>
        <a:srgbClr val="E7E6E6"/>
      </a:lt2>
      <a:accent1>
        <a:srgbClr val="004FA3"/>
      </a:accent1>
      <a:accent2>
        <a:srgbClr val="009EE3"/>
      </a:accent2>
      <a:accent3>
        <a:srgbClr val="1A232B"/>
      </a:accent3>
      <a:accent4>
        <a:srgbClr val="F0811B"/>
      </a:accent4>
      <a:accent5>
        <a:srgbClr val="A36700"/>
      </a:accent5>
      <a:accent6>
        <a:srgbClr val="3499BF"/>
      </a:accent6>
      <a:hlink>
        <a:srgbClr val="F28805"/>
      </a:hlink>
      <a:folHlink>
        <a:srgbClr val="A64726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</TotalTime>
  <Words>3209</Words>
  <Application>Microsoft Office PowerPoint</Application>
  <PresentationFormat>Format A4 (210 x 297 mm)</PresentationFormat>
  <Paragraphs>866</Paragraphs>
  <Slides>64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64</vt:i4>
      </vt:variant>
    </vt:vector>
  </HeadingPairs>
  <TitlesOfParts>
    <vt:vector size="72" baseType="lpstr">
      <vt:lpstr>Arial</vt:lpstr>
      <vt:lpstr>Avenir Book</vt:lpstr>
      <vt:lpstr>Avenir Heavy</vt:lpstr>
      <vt:lpstr>Calibri</vt:lpstr>
      <vt:lpstr>Cambria Math</vt:lpstr>
      <vt:lpstr>Courier New</vt:lpstr>
      <vt:lpstr>Wingdings</vt:lpstr>
      <vt:lpstr>Thème Office</vt:lpstr>
      <vt:lpstr>Prédiction adaptative de mesures</vt:lpstr>
      <vt:lpstr>Sommaire</vt:lpstr>
      <vt:lpstr>Présentation PowerPoint</vt:lpstr>
      <vt:lpstr>Contexte - Besoins</vt:lpstr>
      <vt:lpstr>Contexte – Besoins (Cont’d)</vt:lpstr>
      <vt:lpstr>Contexte – Besoins (Cont’d)</vt:lpstr>
      <vt:lpstr>Contexte – Besoins (Cont’d)</vt:lpstr>
      <vt:lpstr>Présentation PowerPoint</vt:lpstr>
      <vt:lpstr>Méthodologie</vt:lpstr>
      <vt:lpstr>Méthodologie (Cont’d)</vt:lpstr>
      <vt:lpstr>Méthodologie</vt:lpstr>
      <vt:lpstr>Méthodologie - Structuration</vt:lpstr>
      <vt:lpstr>Présentation PowerPoint</vt:lpstr>
      <vt:lpstr>Analyse des données</vt:lpstr>
      <vt:lpstr>Analyse des données (cont’d)</vt:lpstr>
      <vt:lpstr>Analyse des données (cont’d)</vt:lpstr>
      <vt:lpstr>Analyse des données (cont’d)</vt:lpstr>
      <vt:lpstr>Corrélation entre mesures</vt:lpstr>
      <vt:lpstr>Analyse des données (cont’d)</vt:lpstr>
      <vt:lpstr>Impact de la vitesse vent</vt:lpstr>
      <vt:lpstr>Impact des modélisations</vt:lpstr>
      <vt:lpstr>Analyse des pics</vt:lpstr>
      <vt:lpstr>Présentation PowerPoint</vt:lpstr>
      <vt:lpstr>Prédicteurs unitaires</vt:lpstr>
      <vt:lpstr>Prédicteurs unitaires (cont’d)</vt:lpstr>
      <vt:lpstr>Prédicteurs unitaires (cont’d)</vt:lpstr>
      <vt:lpstr>Prédicteurs unitaires (cont’d)</vt:lpstr>
      <vt:lpstr>Prédicteurs unitaires (cont’d)</vt:lpstr>
      <vt:lpstr>Présentation PowerPoint</vt:lpstr>
      <vt:lpstr>Optimisation efficacité</vt:lpstr>
      <vt:lpstr>Optimisation efficacité (cont’d)</vt:lpstr>
      <vt:lpstr>Ajustement par apprentissage</vt:lpstr>
      <vt:lpstr>Ajustement par apprentissage (cont’d)</vt:lpstr>
      <vt:lpstr>Présentation PowerPoint</vt:lpstr>
      <vt:lpstr>Structure des données</vt:lpstr>
      <vt:lpstr>Mise en œuvre </vt:lpstr>
      <vt:lpstr>Classe prédicteur</vt:lpstr>
      <vt:lpstr>Calcul des tendances et des écarts de tendance</vt:lpstr>
      <vt:lpstr>Présentation PowerPoint</vt:lpstr>
      <vt:lpstr>Résultat prédicteurs</vt:lpstr>
      <vt:lpstr>Résultat prédicteurs (cont’d)</vt:lpstr>
      <vt:lpstr>Résultat prédicteurs (cont’d)</vt:lpstr>
      <vt:lpstr>Prédiction globale</vt:lpstr>
      <vt:lpstr>Prédiction globale (cont’d)</vt:lpstr>
      <vt:lpstr>Prédiction globale (cont’d)</vt:lpstr>
      <vt:lpstr>Prédiction globale (cont’d)</vt:lpstr>
      <vt:lpstr>Présentation PowerPoint</vt:lpstr>
      <vt:lpstr>Impact prédicteur vent</vt:lpstr>
      <vt:lpstr>Impact prédicteur vent (cont’d)</vt:lpstr>
      <vt:lpstr>Impact prédicteur vent (cont’d)</vt:lpstr>
      <vt:lpstr>Impact prédicteur vent (cont’d)</vt:lpstr>
      <vt:lpstr>Présentation PowerPoint</vt:lpstr>
      <vt:lpstr>Boucher les trous</vt:lpstr>
      <vt:lpstr>Boucher les trous (cont’d)</vt:lpstr>
      <vt:lpstr>Boucher les trous (cont’d)</vt:lpstr>
      <vt:lpstr>Boucher les trous (cont’d)</vt:lpstr>
      <vt:lpstr>Présentation PowerPoint</vt:lpstr>
      <vt:lpstr>Prédiction globale</vt:lpstr>
      <vt:lpstr>Prédiction globale (cont’d)</vt:lpstr>
      <vt:lpstr>Prédiction globale (cont’d)</vt:lpstr>
      <vt:lpstr>Prédiction globale (cont’d)</vt:lpstr>
      <vt:lpstr>Prédiction globale (cont’d)</vt:lpstr>
      <vt:lpstr>Prédiction globale (cont’d)</vt:lpstr>
      <vt:lpstr>Prédiction globale (cont’d)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Anne BERLANCOURT</dc:creator>
  <cp:lastModifiedBy>THOMY Philippe</cp:lastModifiedBy>
  <cp:revision>28</cp:revision>
  <cp:lastPrinted>2017-10-22T23:12:50Z</cp:lastPrinted>
  <dcterms:created xsi:type="dcterms:W3CDTF">2017-10-22T17:38:51Z</dcterms:created>
  <dcterms:modified xsi:type="dcterms:W3CDTF">2018-03-23T11:30:24Z</dcterms:modified>
</cp:coreProperties>
</file>